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323" r:id="rId4"/>
    <p:sldId id="322" r:id="rId5"/>
    <p:sldId id="324" r:id="rId6"/>
    <p:sldId id="325" r:id="rId7"/>
    <p:sldId id="319" r:id="rId8"/>
    <p:sldId id="266" r:id="rId9"/>
    <p:sldId id="258" r:id="rId10"/>
    <p:sldId id="267" r:id="rId11"/>
    <p:sldId id="268" r:id="rId12"/>
    <p:sldId id="270" r:id="rId13"/>
    <p:sldId id="269" r:id="rId14"/>
    <p:sldId id="272" r:id="rId15"/>
    <p:sldId id="25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C1D"/>
    <a:srgbClr val="D8843B"/>
    <a:srgbClr val="C3A9B8"/>
    <a:srgbClr val="E0AC8C"/>
    <a:srgbClr val="E3B395"/>
    <a:srgbClr val="E6B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0B88D6-A1BB-4D76-B97C-440FCC83A620}" v="7" dt="2022-03-03T06:59:31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4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92E37-B80C-42AC-A328-D05C30788410}" type="doc">
      <dgm:prSet loTypeId="urn:microsoft.com/office/officeart/2008/layout/LinedLis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A599F81-9752-4EF2-AE57-65E28A75AECF}">
      <dgm:prSet custT="1"/>
      <dgm:spPr/>
      <dgm:t>
        <a:bodyPr anchor="ctr"/>
        <a:lstStyle/>
        <a:p>
          <a:pPr algn="just"/>
          <a:endParaRPr lang="ru-RU" sz="1800" b="0" dirty="0">
            <a:latin typeface="TT NORMS"/>
          </a:endParaRPr>
        </a:p>
        <a:p>
          <a:pPr algn="just"/>
          <a:r>
            <a:rPr lang="ru-RU" sz="1800" b="0" dirty="0">
              <a:latin typeface="TT NORMS"/>
            </a:rPr>
            <a:t>Уважаемые жильцы и собственники помещений!</a:t>
          </a:r>
          <a:endParaRPr lang="en-US" sz="1800" b="0" dirty="0">
            <a:latin typeface="TT NORMS"/>
          </a:endParaRPr>
        </a:p>
      </dgm:t>
    </dgm:pt>
    <dgm:pt modelId="{037760A4-F0B3-45AC-8B40-D89AFD753FDE}" type="par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3882DD88-DB2D-4091-9E36-C7EAB77BC31A}" type="sib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2EBDF275-325F-4762-82DA-3440F3BE79F5}">
      <dgm:prSet custT="1"/>
      <dgm:spPr/>
      <dgm:t>
        <a:bodyPr/>
        <a:lstStyle/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Мы подготовили для вас краткий отчет о выполненных Управляющей компанией работах в ЖК Воробьев дом за апрель 2024 года.</a:t>
          </a:r>
          <a:endParaRPr lang="en-US" sz="1800" dirty="0">
            <a:latin typeface="TT NORMS"/>
          </a:endParaRPr>
        </a:p>
      </dgm:t>
    </dgm:pt>
    <dgm:pt modelId="{DA000979-DEC0-4AB0-B732-1FC7746DCEA5}" type="par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28E47B45-8411-4952-B4E1-BD21807A666C}" type="sib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9020B62F-AD26-41C6-90BF-222CA4E5D741}">
      <dgm:prSet custT="1"/>
      <dgm:spPr/>
      <dgm:t>
        <a:bodyPr/>
        <a:lstStyle/>
        <a:p>
          <a:pPr algn="just"/>
          <a:r>
            <a:rPr lang="ru-RU" sz="18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на почту </a:t>
          </a:r>
          <a:r>
            <a:rPr lang="en-US" sz="18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dirty="0" err="1">
              <a:latin typeface="TT NORMS"/>
            </a:rPr>
            <a:t>Домиленд</a:t>
          </a:r>
          <a:r>
            <a:rPr lang="ru-RU" sz="1800" dirty="0">
              <a:latin typeface="TT NORMS"/>
            </a:rPr>
            <a:t>».</a:t>
          </a:r>
        </a:p>
        <a:p>
          <a:pPr algn="just"/>
          <a:endParaRPr lang="ru-RU" sz="1800" dirty="0">
            <a:latin typeface="TT NORMS"/>
          </a:endParaRPr>
        </a:p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С заботой о вас,</a:t>
          </a:r>
        </a:p>
        <a:p>
          <a:pPr algn="just"/>
          <a:r>
            <a:rPr lang="ru-RU" sz="1800" dirty="0">
              <a:latin typeface="TT NORMS"/>
            </a:rPr>
            <a:t>УК Воробьев дом</a:t>
          </a:r>
        </a:p>
      </dgm:t>
    </dgm:pt>
    <dgm:pt modelId="{D89DF08D-1BEF-4206-95CC-2BBD4876F945}" type="par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7CA139E1-AF28-422E-991E-1F2E4AD0A390}" type="sib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5ADB80E2-F88F-4A26-93E5-236FA5E66722}" type="pres">
      <dgm:prSet presAssocID="{DCD92E37-B80C-42AC-A328-D05C30788410}" presName="vert0" presStyleCnt="0">
        <dgm:presLayoutVars>
          <dgm:dir/>
          <dgm:animOne val="branch"/>
          <dgm:animLvl val="lvl"/>
        </dgm:presLayoutVars>
      </dgm:prSet>
      <dgm:spPr/>
    </dgm:pt>
    <dgm:pt modelId="{F04350CD-C721-4735-9705-D59B6D1A68A8}" type="pres">
      <dgm:prSet presAssocID="{0A599F81-9752-4EF2-AE57-65E28A75AECF}" presName="thickLine" presStyleLbl="alignNode1" presStyleIdx="0" presStyleCnt="3"/>
      <dgm:spPr/>
    </dgm:pt>
    <dgm:pt modelId="{30EEB09F-6D01-41B7-BF15-62A58A574B86}" type="pres">
      <dgm:prSet presAssocID="{0A599F81-9752-4EF2-AE57-65E28A75AECF}" presName="horz1" presStyleCnt="0"/>
      <dgm:spPr/>
    </dgm:pt>
    <dgm:pt modelId="{B8C2958F-9E66-4B5F-809A-F4DBDB332FCB}" type="pres">
      <dgm:prSet presAssocID="{0A599F81-9752-4EF2-AE57-65E28A75AECF}" presName="tx1" presStyleLbl="revTx" presStyleIdx="0" presStyleCnt="3"/>
      <dgm:spPr/>
    </dgm:pt>
    <dgm:pt modelId="{E492395B-B55B-4D6A-90CA-6E7651836453}" type="pres">
      <dgm:prSet presAssocID="{0A599F81-9752-4EF2-AE57-65E28A75AECF}" presName="vert1" presStyleCnt="0"/>
      <dgm:spPr/>
    </dgm:pt>
    <dgm:pt modelId="{04F1AB7A-51AC-4BB2-A833-018B916208B8}" type="pres">
      <dgm:prSet presAssocID="{2EBDF275-325F-4762-82DA-3440F3BE79F5}" presName="thickLine" presStyleLbl="alignNode1" presStyleIdx="1" presStyleCnt="3"/>
      <dgm:spPr/>
    </dgm:pt>
    <dgm:pt modelId="{E5A907AD-FD79-46F6-9D39-80EFCDB019A4}" type="pres">
      <dgm:prSet presAssocID="{2EBDF275-325F-4762-82DA-3440F3BE79F5}" presName="horz1" presStyleCnt="0"/>
      <dgm:spPr/>
    </dgm:pt>
    <dgm:pt modelId="{F79AAB72-DFF1-4DF2-8AE3-3C0873F907D9}" type="pres">
      <dgm:prSet presAssocID="{2EBDF275-325F-4762-82DA-3440F3BE79F5}" presName="tx1" presStyleLbl="revTx" presStyleIdx="1" presStyleCnt="3"/>
      <dgm:spPr/>
    </dgm:pt>
    <dgm:pt modelId="{A86A5716-595E-4E49-9F0D-5208A2CAAFE5}" type="pres">
      <dgm:prSet presAssocID="{2EBDF275-325F-4762-82DA-3440F3BE79F5}" presName="vert1" presStyleCnt="0"/>
      <dgm:spPr/>
    </dgm:pt>
    <dgm:pt modelId="{45175098-19C2-451B-8C33-49123F36D70C}" type="pres">
      <dgm:prSet presAssocID="{9020B62F-AD26-41C6-90BF-222CA4E5D741}" presName="thickLine" presStyleLbl="alignNode1" presStyleIdx="2" presStyleCnt="3"/>
      <dgm:spPr/>
    </dgm:pt>
    <dgm:pt modelId="{DA2FCF56-E583-46B8-BBF6-6C9BB6101DB5}" type="pres">
      <dgm:prSet presAssocID="{9020B62F-AD26-41C6-90BF-222CA4E5D741}" presName="horz1" presStyleCnt="0"/>
      <dgm:spPr/>
    </dgm:pt>
    <dgm:pt modelId="{FD974A81-403A-4BE9-B2FD-914914CC89CE}" type="pres">
      <dgm:prSet presAssocID="{9020B62F-AD26-41C6-90BF-222CA4E5D741}" presName="tx1" presStyleLbl="revTx" presStyleIdx="2" presStyleCnt="3"/>
      <dgm:spPr/>
    </dgm:pt>
    <dgm:pt modelId="{26F12C28-D797-417A-8638-282FB27B2C67}" type="pres">
      <dgm:prSet presAssocID="{9020B62F-AD26-41C6-90BF-222CA4E5D741}" presName="vert1" presStyleCnt="0"/>
      <dgm:spPr/>
    </dgm:pt>
  </dgm:ptLst>
  <dgm:cxnLst>
    <dgm:cxn modelId="{4E09760E-19F1-491C-A976-29A5A53A6A6B}" type="presOf" srcId="{2EBDF275-325F-4762-82DA-3440F3BE79F5}" destId="{F79AAB72-DFF1-4DF2-8AE3-3C0873F907D9}" srcOrd="0" destOrd="0" presId="urn:microsoft.com/office/officeart/2008/layout/LinedList"/>
    <dgm:cxn modelId="{A9581A1F-1E5A-44D2-BDF1-45252E3677D4}" type="presOf" srcId="{9020B62F-AD26-41C6-90BF-222CA4E5D741}" destId="{FD974A81-403A-4BE9-B2FD-914914CC89CE}" srcOrd="0" destOrd="0" presId="urn:microsoft.com/office/officeart/2008/layout/LinedList"/>
    <dgm:cxn modelId="{6BD09146-28D3-4E2A-9E91-1B3380348C80}" srcId="{DCD92E37-B80C-42AC-A328-D05C30788410}" destId="{0A599F81-9752-4EF2-AE57-65E28A75AECF}" srcOrd="0" destOrd="0" parTransId="{037760A4-F0B3-45AC-8B40-D89AFD753FDE}" sibTransId="{3882DD88-DB2D-4091-9E36-C7EAB77BC31A}"/>
    <dgm:cxn modelId="{BE3E287E-875D-4329-A539-1638C4F15B09}" type="presOf" srcId="{DCD92E37-B80C-42AC-A328-D05C30788410}" destId="{5ADB80E2-F88F-4A26-93E5-236FA5E66722}" srcOrd="0" destOrd="0" presId="urn:microsoft.com/office/officeart/2008/layout/LinedList"/>
    <dgm:cxn modelId="{22DE2887-5EF2-48BE-A25B-C3A83C009AB1}" type="presOf" srcId="{0A599F81-9752-4EF2-AE57-65E28A75AECF}" destId="{B8C2958F-9E66-4B5F-809A-F4DBDB332FCB}" srcOrd="0" destOrd="0" presId="urn:microsoft.com/office/officeart/2008/layout/LinedList"/>
    <dgm:cxn modelId="{431BBEA1-B95B-4946-86D3-344D67AF5B35}" srcId="{DCD92E37-B80C-42AC-A328-D05C30788410}" destId="{9020B62F-AD26-41C6-90BF-222CA4E5D741}" srcOrd="2" destOrd="0" parTransId="{D89DF08D-1BEF-4206-95CC-2BBD4876F945}" sibTransId="{7CA139E1-AF28-422E-991E-1F2E4AD0A390}"/>
    <dgm:cxn modelId="{174A03A5-4B45-44C0-A18B-69ABDEDBD518}" srcId="{DCD92E37-B80C-42AC-A328-D05C30788410}" destId="{2EBDF275-325F-4762-82DA-3440F3BE79F5}" srcOrd="1" destOrd="0" parTransId="{DA000979-DEC0-4AB0-B732-1FC7746DCEA5}" sibTransId="{28E47B45-8411-4952-B4E1-BD21807A666C}"/>
    <dgm:cxn modelId="{E122896B-0660-4E48-8437-E82B80D573AA}" type="presParOf" srcId="{5ADB80E2-F88F-4A26-93E5-236FA5E66722}" destId="{F04350CD-C721-4735-9705-D59B6D1A68A8}" srcOrd="0" destOrd="0" presId="urn:microsoft.com/office/officeart/2008/layout/LinedList"/>
    <dgm:cxn modelId="{EB238AA8-6346-43D0-A466-E3038410AED1}" type="presParOf" srcId="{5ADB80E2-F88F-4A26-93E5-236FA5E66722}" destId="{30EEB09F-6D01-41B7-BF15-62A58A574B86}" srcOrd="1" destOrd="0" presId="urn:microsoft.com/office/officeart/2008/layout/LinedList"/>
    <dgm:cxn modelId="{BC87A021-18F7-4636-BD18-F6828A0526B5}" type="presParOf" srcId="{30EEB09F-6D01-41B7-BF15-62A58A574B86}" destId="{B8C2958F-9E66-4B5F-809A-F4DBDB332FCB}" srcOrd="0" destOrd="0" presId="urn:microsoft.com/office/officeart/2008/layout/LinedList"/>
    <dgm:cxn modelId="{21DA0411-7A00-4858-83D6-F899556ED421}" type="presParOf" srcId="{30EEB09F-6D01-41B7-BF15-62A58A574B86}" destId="{E492395B-B55B-4D6A-90CA-6E7651836453}" srcOrd="1" destOrd="0" presId="urn:microsoft.com/office/officeart/2008/layout/LinedList"/>
    <dgm:cxn modelId="{B99C407B-64B6-4739-A417-A2D158A4A8B0}" type="presParOf" srcId="{5ADB80E2-F88F-4A26-93E5-236FA5E66722}" destId="{04F1AB7A-51AC-4BB2-A833-018B916208B8}" srcOrd="2" destOrd="0" presId="urn:microsoft.com/office/officeart/2008/layout/LinedList"/>
    <dgm:cxn modelId="{3235E24F-BDB8-46B2-A76E-C763E937AA1D}" type="presParOf" srcId="{5ADB80E2-F88F-4A26-93E5-236FA5E66722}" destId="{E5A907AD-FD79-46F6-9D39-80EFCDB019A4}" srcOrd="3" destOrd="0" presId="urn:microsoft.com/office/officeart/2008/layout/LinedList"/>
    <dgm:cxn modelId="{792FF186-819E-4760-91E4-CED5EEFF7509}" type="presParOf" srcId="{E5A907AD-FD79-46F6-9D39-80EFCDB019A4}" destId="{F79AAB72-DFF1-4DF2-8AE3-3C0873F907D9}" srcOrd="0" destOrd="0" presId="urn:microsoft.com/office/officeart/2008/layout/LinedList"/>
    <dgm:cxn modelId="{7DCE2ECE-2E76-401A-A8DC-1C4F582A95EE}" type="presParOf" srcId="{E5A907AD-FD79-46F6-9D39-80EFCDB019A4}" destId="{A86A5716-595E-4E49-9F0D-5208A2CAAFE5}" srcOrd="1" destOrd="0" presId="urn:microsoft.com/office/officeart/2008/layout/LinedList"/>
    <dgm:cxn modelId="{48E3BC13-BA43-459D-AC2F-65DA051B3828}" type="presParOf" srcId="{5ADB80E2-F88F-4A26-93E5-236FA5E66722}" destId="{45175098-19C2-451B-8C33-49123F36D70C}" srcOrd="4" destOrd="0" presId="urn:microsoft.com/office/officeart/2008/layout/LinedList"/>
    <dgm:cxn modelId="{DD1923CE-303E-45AF-9E90-07113CFF0D56}" type="presParOf" srcId="{5ADB80E2-F88F-4A26-93E5-236FA5E66722}" destId="{DA2FCF56-E583-46B8-BBF6-6C9BB6101DB5}" srcOrd="5" destOrd="0" presId="urn:microsoft.com/office/officeart/2008/layout/LinedList"/>
    <dgm:cxn modelId="{CC048CEC-6251-44FB-8A5A-33DBC47011DF}" type="presParOf" srcId="{DA2FCF56-E583-46B8-BBF6-6C9BB6101DB5}" destId="{FD974A81-403A-4BE9-B2FD-914914CC89CE}" srcOrd="0" destOrd="0" presId="urn:microsoft.com/office/officeart/2008/layout/LinedList"/>
    <dgm:cxn modelId="{794EA3CD-8D56-4FB8-88FF-00950AB24832}" type="presParOf" srcId="{DA2FCF56-E583-46B8-BBF6-6C9BB6101DB5}" destId="{26F12C28-D797-417A-8638-282FB27B2C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33A2E-ABA6-4CC0-B113-D45AFE9B77D2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9C6D0E9-4124-4466-B9B7-CDF7C521DE76}">
      <dgm:prSet custT="1"/>
      <dgm:spPr/>
      <dgm:t>
        <a:bodyPr anchor="ctr"/>
        <a:lstStyle/>
        <a:p>
          <a:r>
            <a:rPr lang="ru-RU" sz="1900" b="0" i="0" u="none" dirty="0"/>
            <a:t>Осмотр и очистка аккумуляторных батарей аварийного освещения</a:t>
          </a:r>
          <a:endParaRPr lang="ru-RU" sz="1900" dirty="0">
            <a:latin typeface="TT NORMS"/>
          </a:endParaRPr>
        </a:p>
      </dgm:t>
    </dgm:pt>
    <dgm:pt modelId="{F5969705-8F60-4900-B415-9FFC94F7D1A0}" type="parTrans" cxnId="{7C13EB5A-25AF-458B-B8CD-4718CC291709}">
      <dgm:prSet/>
      <dgm:spPr/>
      <dgm:t>
        <a:bodyPr/>
        <a:lstStyle/>
        <a:p>
          <a:endParaRPr lang="ru-RU"/>
        </a:p>
      </dgm:t>
    </dgm:pt>
    <dgm:pt modelId="{B5ACD89B-8876-4A5B-94A0-CE5E4E1D3980}" type="sibTrans" cxnId="{7C13EB5A-25AF-458B-B8CD-4718CC291709}">
      <dgm:prSet/>
      <dgm:spPr/>
      <dgm:t>
        <a:bodyPr/>
        <a:lstStyle/>
        <a:p>
          <a:endParaRPr lang="ru-RU"/>
        </a:p>
      </dgm:t>
    </dgm:pt>
    <dgm:pt modelId="{AB5612B9-23DE-4D43-8851-47E974F47E7D}">
      <dgm:prSet custT="1"/>
      <dgm:spPr/>
      <dgm:t>
        <a:bodyPr/>
        <a:lstStyle/>
        <a:p>
          <a:r>
            <a:rPr lang="ru-RU" sz="1900" dirty="0">
              <a:latin typeface="TT NORMS"/>
            </a:rPr>
            <a:t>Протяжка электрических соединений установки управления </a:t>
          </a:r>
          <a:r>
            <a:rPr lang="ru-RU" sz="1900" dirty="0" err="1">
              <a:latin typeface="TT NORMS"/>
            </a:rPr>
            <a:t>повысительных</a:t>
          </a:r>
          <a:r>
            <a:rPr lang="ru-RU" sz="1900" dirty="0">
              <a:latin typeface="TT NORMS"/>
            </a:rPr>
            <a:t> насосов системы водоотведения</a:t>
          </a:r>
        </a:p>
      </dgm:t>
    </dgm:pt>
    <dgm:pt modelId="{D15104D8-A61A-4857-945A-E06EC3A5FC55}" type="parTrans" cxnId="{CD95CA9E-3153-46A9-BA90-7EECFD967AAA}">
      <dgm:prSet/>
      <dgm:spPr/>
      <dgm:t>
        <a:bodyPr/>
        <a:lstStyle/>
        <a:p>
          <a:endParaRPr lang="ru-RU"/>
        </a:p>
      </dgm:t>
    </dgm:pt>
    <dgm:pt modelId="{F7EC7797-17F6-4C1E-9CBD-DC6283A34D9B}" type="sibTrans" cxnId="{CD95CA9E-3153-46A9-BA90-7EECFD967AAA}">
      <dgm:prSet/>
      <dgm:spPr/>
      <dgm:t>
        <a:bodyPr/>
        <a:lstStyle/>
        <a:p>
          <a:endParaRPr lang="ru-RU"/>
        </a:p>
      </dgm:t>
    </dgm:pt>
    <dgm:pt modelId="{70DC45DF-2D31-4E20-8186-E551EADB8A63}">
      <dgm:prSet custT="1"/>
      <dgm:spPr/>
      <dgm:t>
        <a:bodyPr anchor="ctr"/>
        <a:lstStyle/>
        <a:p>
          <a:r>
            <a:rPr lang="ru-RU" sz="1900" b="0" i="0" u="none" dirty="0"/>
            <a:t>Техническое обслуживание </a:t>
          </a:r>
          <a:r>
            <a:rPr lang="ru-RU" sz="1900" b="0" i="0" u="none" dirty="0" err="1"/>
            <a:t>электродоводчиков</a:t>
          </a:r>
          <a:endParaRPr lang="ru-RU" sz="1900" dirty="0">
            <a:latin typeface="TT NORMS"/>
          </a:endParaRPr>
        </a:p>
      </dgm:t>
    </dgm:pt>
    <dgm:pt modelId="{E96AE3C6-CDED-47E1-9781-42E4ED3FE917}" type="parTrans" cxnId="{78C76F07-33B5-4741-9DFF-BFEA6F82EBEA}">
      <dgm:prSet/>
      <dgm:spPr/>
      <dgm:t>
        <a:bodyPr/>
        <a:lstStyle/>
        <a:p>
          <a:endParaRPr lang="ru-RU"/>
        </a:p>
      </dgm:t>
    </dgm:pt>
    <dgm:pt modelId="{521D4053-654A-4680-9B1A-A0F65B437A53}" type="sibTrans" cxnId="{78C76F07-33B5-4741-9DFF-BFEA6F82EBEA}">
      <dgm:prSet/>
      <dgm:spPr/>
      <dgm:t>
        <a:bodyPr/>
        <a:lstStyle/>
        <a:p>
          <a:endParaRPr lang="ru-RU"/>
        </a:p>
      </dgm:t>
    </dgm:pt>
    <dgm:pt modelId="{A5A7A8D3-F6A8-4794-82E7-1F424101426D}">
      <dgm:prSet custT="1"/>
      <dgm:spPr/>
      <dgm:t>
        <a:bodyPr/>
        <a:lstStyle/>
        <a:p>
          <a:r>
            <a:rPr lang="ru-RU" sz="1900" dirty="0">
              <a:latin typeface="TT NORMS"/>
            </a:rPr>
            <a:t>Подготовка дома к весенне-летней эксплуатации</a:t>
          </a:r>
        </a:p>
      </dgm:t>
    </dgm:pt>
    <dgm:pt modelId="{906CB453-9858-40D6-BAA3-DFEC8197452E}" type="parTrans" cxnId="{B1D5852A-1D39-4CA0-84CA-6DF4EFDC00CD}">
      <dgm:prSet/>
      <dgm:spPr/>
      <dgm:t>
        <a:bodyPr/>
        <a:lstStyle/>
        <a:p>
          <a:endParaRPr lang="ru-RU"/>
        </a:p>
      </dgm:t>
    </dgm:pt>
    <dgm:pt modelId="{694C3354-89F9-49D6-8F5D-1075FC057109}" type="sibTrans" cxnId="{B1D5852A-1D39-4CA0-84CA-6DF4EFDC00CD}">
      <dgm:prSet/>
      <dgm:spPr/>
      <dgm:t>
        <a:bodyPr/>
        <a:lstStyle/>
        <a:p>
          <a:endParaRPr lang="ru-RU"/>
        </a:p>
      </dgm:t>
    </dgm:pt>
    <dgm:pt modelId="{36A7AE22-B48F-4FC9-8886-3719FC0D28ED}">
      <dgm:prSet custT="1"/>
      <dgm:spPr/>
      <dgm:t>
        <a:bodyPr/>
        <a:lstStyle/>
        <a:p>
          <a:r>
            <a:rPr lang="ru-RU" sz="1900" dirty="0">
              <a:latin typeface="TT NORMS"/>
            </a:rPr>
            <a:t>Проверка состояния облицовки  фасада</a:t>
          </a:r>
        </a:p>
      </dgm:t>
    </dgm:pt>
    <dgm:pt modelId="{330416DC-DC96-4C47-A607-D296978B30EF}" type="parTrans" cxnId="{51291BA7-41BC-438B-BC92-2E426687EA04}">
      <dgm:prSet/>
      <dgm:spPr/>
      <dgm:t>
        <a:bodyPr/>
        <a:lstStyle/>
        <a:p>
          <a:endParaRPr lang="ru-RU"/>
        </a:p>
      </dgm:t>
    </dgm:pt>
    <dgm:pt modelId="{A3D77339-6D4E-495A-92BC-B5DBA393A582}" type="sibTrans" cxnId="{51291BA7-41BC-438B-BC92-2E426687EA04}">
      <dgm:prSet/>
      <dgm:spPr/>
      <dgm:t>
        <a:bodyPr/>
        <a:lstStyle/>
        <a:p>
          <a:endParaRPr lang="ru-RU"/>
        </a:p>
      </dgm:t>
    </dgm:pt>
    <dgm:pt modelId="{70D2EC19-04AF-4C33-A25D-FACD21B27DB0}">
      <dgm:prSet custT="1"/>
      <dgm:spPr/>
      <dgm:t>
        <a:bodyPr/>
        <a:lstStyle/>
        <a:p>
          <a:r>
            <a:rPr lang="ru-RU" sz="1900" dirty="0">
              <a:latin typeface="TT NORMS"/>
            </a:rPr>
            <a:t>Переводи индивидуального теплового пункта в весеннее-летний режим</a:t>
          </a:r>
        </a:p>
      </dgm:t>
    </dgm:pt>
    <dgm:pt modelId="{82A90503-B803-4AD4-BD16-ED01D7C57524}" type="parTrans" cxnId="{C04B44C4-9E0C-4B75-A306-46A66A43C792}">
      <dgm:prSet/>
      <dgm:spPr/>
      <dgm:t>
        <a:bodyPr/>
        <a:lstStyle/>
        <a:p>
          <a:endParaRPr lang="ru-RU"/>
        </a:p>
      </dgm:t>
    </dgm:pt>
    <dgm:pt modelId="{89F2857B-E178-4E38-BFB3-5F1A5EC01DCA}" type="sibTrans" cxnId="{C04B44C4-9E0C-4B75-A306-46A66A43C792}">
      <dgm:prSet/>
      <dgm:spPr/>
      <dgm:t>
        <a:bodyPr/>
        <a:lstStyle/>
        <a:p>
          <a:endParaRPr lang="ru-RU"/>
        </a:p>
      </dgm:t>
    </dgm:pt>
    <dgm:pt modelId="{C7F4A638-9C56-AB40-9388-20A4E23183BF}">
      <dgm:prSet custT="1"/>
      <dgm:spPr/>
      <dgm:t>
        <a:bodyPr/>
        <a:lstStyle/>
        <a:p>
          <a:r>
            <a:rPr lang="ru-RU" sz="1900" dirty="0"/>
            <a:t>Уборка тепловых шкафов</a:t>
          </a:r>
        </a:p>
      </dgm:t>
    </dgm:pt>
    <dgm:pt modelId="{C9B73B69-2189-B849-B8B6-11CDDD22006C}" type="parTrans" cxnId="{A8E17B03-2181-C94E-8D07-A3D38902DE38}">
      <dgm:prSet/>
      <dgm:spPr/>
      <dgm:t>
        <a:bodyPr/>
        <a:lstStyle/>
        <a:p>
          <a:endParaRPr lang="ru-RU"/>
        </a:p>
      </dgm:t>
    </dgm:pt>
    <dgm:pt modelId="{9234A026-5CBB-3648-81A5-FE26E0376B9D}" type="sibTrans" cxnId="{A8E17B03-2181-C94E-8D07-A3D38902DE38}">
      <dgm:prSet/>
      <dgm:spPr/>
      <dgm:t>
        <a:bodyPr/>
        <a:lstStyle/>
        <a:p>
          <a:endParaRPr lang="ru-RU"/>
        </a:p>
      </dgm:t>
    </dgm:pt>
    <dgm:pt modelId="{2C83940B-5B31-C54A-8561-0887384BD509}">
      <dgm:prSet/>
      <dgm:spPr/>
      <dgm:t>
        <a:bodyPr/>
        <a:lstStyle/>
        <a:p>
          <a:r>
            <a:rPr lang="ru-RU" dirty="0"/>
            <a:t>Проведение обслуживания системы определения номеров (очистка и настройка камер)</a:t>
          </a:r>
        </a:p>
      </dgm:t>
    </dgm:pt>
    <dgm:pt modelId="{F2C8254F-8F29-EA44-A618-A869021E3031}" type="parTrans" cxnId="{45F7E082-C0D9-B847-8288-857D4B3773CB}">
      <dgm:prSet/>
      <dgm:spPr/>
      <dgm:t>
        <a:bodyPr/>
        <a:lstStyle/>
        <a:p>
          <a:endParaRPr lang="ru-RU"/>
        </a:p>
      </dgm:t>
    </dgm:pt>
    <dgm:pt modelId="{55457901-C267-A44E-80F0-D15AD4A65FAC}" type="sibTrans" cxnId="{45F7E082-C0D9-B847-8288-857D4B3773CB}">
      <dgm:prSet/>
      <dgm:spPr/>
      <dgm:t>
        <a:bodyPr/>
        <a:lstStyle/>
        <a:p>
          <a:endParaRPr lang="ru-RU"/>
        </a:p>
      </dgm:t>
    </dgm:pt>
    <dgm:pt modelId="{C144393C-C46A-407D-B9BB-663670DC4BDB}" type="pres">
      <dgm:prSet presAssocID="{7CF33A2E-ABA6-4CC0-B113-D45AFE9B77D2}" presName="vert0" presStyleCnt="0">
        <dgm:presLayoutVars>
          <dgm:dir/>
          <dgm:animOne val="branch"/>
          <dgm:animLvl val="lvl"/>
        </dgm:presLayoutVars>
      </dgm:prSet>
      <dgm:spPr/>
    </dgm:pt>
    <dgm:pt modelId="{6D11891A-3005-4C5B-B97A-AD29316F04E5}" type="pres">
      <dgm:prSet presAssocID="{A9C6D0E9-4124-4466-B9B7-CDF7C521DE76}" presName="thickLine" presStyleLbl="alignNode1" presStyleIdx="0" presStyleCnt="8"/>
      <dgm:spPr/>
    </dgm:pt>
    <dgm:pt modelId="{A5C682F4-5308-4DDF-BF5C-6AB834FC3FAE}" type="pres">
      <dgm:prSet presAssocID="{A9C6D0E9-4124-4466-B9B7-CDF7C521DE76}" presName="horz1" presStyleCnt="0"/>
      <dgm:spPr/>
    </dgm:pt>
    <dgm:pt modelId="{5F74102D-3072-4E52-B150-7EEDA0A3D1BB}" type="pres">
      <dgm:prSet presAssocID="{A9C6D0E9-4124-4466-B9B7-CDF7C521DE76}" presName="tx1" presStyleLbl="revTx" presStyleIdx="0" presStyleCnt="8"/>
      <dgm:spPr/>
    </dgm:pt>
    <dgm:pt modelId="{C2E2C0D8-5862-41CE-A5E8-9830EA683B87}" type="pres">
      <dgm:prSet presAssocID="{A9C6D0E9-4124-4466-B9B7-CDF7C521DE76}" presName="vert1" presStyleCnt="0"/>
      <dgm:spPr/>
    </dgm:pt>
    <dgm:pt modelId="{26C67BB1-B79B-431C-9062-E413C58E9230}" type="pres">
      <dgm:prSet presAssocID="{AB5612B9-23DE-4D43-8851-47E974F47E7D}" presName="thickLine" presStyleLbl="alignNode1" presStyleIdx="1" presStyleCnt="8"/>
      <dgm:spPr/>
    </dgm:pt>
    <dgm:pt modelId="{33771984-1FDC-410A-A08C-040FAE7A94CF}" type="pres">
      <dgm:prSet presAssocID="{AB5612B9-23DE-4D43-8851-47E974F47E7D}" presName="horz1" presStyleCnt="0"/>
      <dgm:spPr/>
    </dgm:pt>
    <dgm:pt modelId="{003D3728-7761-44DE-A85C-6E6B0EDB5A80}" type="pres">
      <dgm:prSet presAssocID="{AB5612B9-23DE-4D43-8851-47E974F47E7D}" presName="tx1" presStyleLbl="revTx" presStyleIdx="1" presStyleCnt="8"/>
      <dgm:spPr/>
    </dgm:pt>
    <dgm:pt modelId="{C795895E-7E54-43CD-BA0E-05B9DE910A9C}" type="pres">
      <dgm:prSet presAssocID="{AB5612B9-23DE-4D43-8851-47E974F47E7D}" presName="vert1" presStyleCnt="0"/>
      <dgm:spPr/>
    </dgm:pt>
    <dgm:pt modelId="{E684972D-BE32-44B9-9987-059C64236B78}" type="pres">
      <dgm:prSet presAssocID="{70DC45DF-2D31-4E20-8186-E551EADB8A63}" presName="thickLine" presStyleLbl="alignNode1" presStyleIdx="2" presStyleCnt="8"/>
      <dgm:spPr/>
    </dgm:pt>
    <dgm:pt modelId="{48302ADE-4C84-40A2-AEF2-8EE80302FEA9}" type="pres">
      <dgm:prSet presAssocID="{70DC45DF-2D31-4E20-8186-E551EADB8A63}" presName="horz1" presStyleCnt="0"/>
      <dgm:spPr/>
    </dgm:pt>
    <dgm:pt modelId="{D88098CF-0882-411A-B322-FF6B679572C8}" type="pres">
      <dgm:prSet presAssocID="{70DC45DF-2D31-4E20-8186-E551EADB8A63}" presName="tx1" presStyleLbl="revTx" presStyleIdx="2" presStyleCnt="8"/>
      <dgm:spPr/>
    </dgm:pt>
    <dgm:pt modelId="{F6609F52-555E-4343-AC07-5A932830D3C0}" type="pres">
      <dgm:prSet presAssocID="{70DC45DF-2D31-4E20-8186-E551EADB8A63}" presName="vert1" presStyleCnt="0"/>
      <dgm:spPr/>
    </dgm:pt>
    <dgm:pt modelId="{7F9A440D-AE90-4254-A9BC-D58F4582D288}" type="pres">
      <dgm:prSet presAssocID="{A5A7A8D3-F6A8-4794-82E7-1F424101426D}" presName="thickLine" presStyleLbl="alignNode1" presStyleIdx="3" presStyleCnt="8"/>
      <dgm:spPr/>
    </dgm:pt>
    <dgm:pt modelId="{9353F312-F982-410F-828E-9A4EBE9724DF}" type="pres">
      <dgm:prSet presAssocID="{A5A7A8D3-F6A8-4794-82E7-1F424101426D}" presName="horz1" presStyleCnt="0"/>
      <dgm:spPr/>
    </dgm:pt>
    <dgm:pt modelId="{E461F591-B168-4E8F-885B-CB8BE301C440}" type="pres">
      <dgm:prSet presAssocID="{A5A7A8D3-F6A8-4794-82E7-1F424101426D}" presName="tx1" presStyleLbl="revTx" presStyleIdx="3" presStyleCnt="8"/>
      <dgm:spPr/>
    </dgm:pt>
    <dgm:pt modelId="{04E2F031-4EB9-4269-A8F7-ECEE22E049FB}" type="pres">
      <dgm:prSet presAssocID="{A5A7A8D3-F6A8-4794-82E7-1F424101426D}" presName="vert1" presStyleCnt="0"/>
      <dgm:spPr/>
    </dgm:pt>
    <dgm:pt modelId="{B5E41410-23E8-4FB3-8A20-9FC2A1316C9C}" type="pres">
      <dgm:prSet presAssocID="{36A7AE22-B48F-4FC9-8886-3719FC0D28ED}" presName="thickLine" presStyleLbl="alignNode1" presStyleIdx="4" presStyleCnt="8"/>
      <dgm:spPr/>
    </dgm:pt>
    <dgm:pt modelId="{F17BF9CF-DC7C-424A-BF0E-1FF0DE76D913}" type="pres">
      <dgm:prSet presAssocID="{36A7AE22-B48F-4FC9-8886-3719FC0D28ED}" presName="horz1" presStyleCnt="0"/>
      <dgm:spPr/>
    </dgm:pt>
    <dgm:pt modelId="{148F7830-ADE6-4F78-8DD2-14F6EAC07FE7}" type="pres">
      <dgm:prSet presAssocID="{36A7AE22-B48F-4FC9-8886-3719FC0D28ED}" presName="tx1" presStyleLbl="revTx" presStyleIdx="4" presStyleCnt="8"/>
      <dgm:spPr/>
    </dgm:pt>
    <dgm:pt modelId="{6BF41D2F-E67F-4ED1-9381-DC4F05700DE1}" type="pres">
      <dgm:prSet presAssocID="{36A7AE22-B48F-4FC9-8886-3719FC0D28ED}" presName="vert1" presStyleCnt="0"/>
      <dgm:spPr/>
    </dgm:pt>
    <dgm:pt modelId="{D149BDE7-686B-49EA-AE86-C7FBA2D2183A}" type="pres">
      <dgm:prSet presAssocID="{70D2EC19-04AF-4C33-A25D-FACD21B27DB0}" presName="thickLine" presStyleLbl="alignNode1" presStyleIdx="5" presStyleCnt="8"/>
      <dgm:spPr/>
    </dgm:pt>
    <dgm:pt modelId="{C5F7B08B-D9DC-479B-B51C-5163481E67DA}" type="pres">
      <dgm:prSet presAssocID="{70D2EC19-04AF-4C33-A25D-FACD21B27DB0}" presName="horz1" presStyleCnt="0"/>
      <dgm:spPr/>
    </dgm:pt>
    <dgm:pt modelId="{FC57D662-BA04-4206-B0D6-92789186EFF0}" type="pres">
      <dgm:prSet presAssocID="{70D2EC19-04AF-4C33-A25D-FACD21B27DB0}" presName="tx1" presStyleLbl="revTx" presStyleIdx="5" presStyleCnt="8"/>
      <dgm:spPr/>
    </dgm:pt>
    <dgm:pt modelId="{98D0D863-4330-4DA7-AA7D-AA90BB1A0F9F}" type="pres">
      <dgm:prSet presAssocID="{70D2EC19-04AF-4C33-A25D-FACD21B27DB0}" presName="vert1" presStyleCnt="0"/>
      <dgm:spPr/>
    </dgm:pt>
    <dgm:pt modelId="{4B09CCA2-5D57-0A4E-953C-970D9DBD7CEA}" type="pres">
      <dgm:prSet presAssocID="{C7F4A638-9C56-AB40-9388-20A4E23183BF}" presName="thickLine" presStyleLbl="alignNode1" presStyleIdx="6" presStyleCnt="8"/>
      <dgm:spPr/>
    </dgm:pt>
    <dgm:pt modelId="{1EF42C5A-BDFF-6544-9417-6DE0C776D03F}" type="pres">
      <dgm:prSet presAssocID="{C7F4A638-9C56-AB40-9388-20A4E23183BF}" presName="horz1" presStyleCnt="0"/>
      <dgm:spPr/>
    </dgm:pt>
    <dgm:pt modelId="{576FFB26-D2A4-0C48-AE7B-6BFAD611C322}" type="pres">
      <dgm:prSet presAssocID="{C7F4A638-9C56-AB40-9388-20A4E23183BF}" presName="tx1" presStyleLbl="revTx" presStyleIdx="6" presStyleCnt="8"/>
      <dgm:spPr/>
    </dgm:pt>
    <dgm:pt modelId="{E9D684B7-8F8F-584D-9478-A665D3E46DA4}" type="pres">
      <dgm:prSet presAssocID="{C7F4A638-9C56-AB40-9388-20A4E23183BF}" presName="vert1" presStyleCnt="0"/>
      <dgm:spPr/>
    </dgm:pt>
    <dgm:pt modelId="{3832A993-BEF7-DC4D-85F4-2F96BEB441BF}" type="pres">
      <dgm:prSet presAssocID="{2C83940B-5B31-C54A-8561-0887384BD509}" presName="thickLine" presStyleLbl="alignNode1" presStyleIdx="7" presStyleCnt="8"/>
      <dgm:spPr/>
    </dgm:pt>
    <dgm:pt modelId="{3EF3B7ED-0B45-E540-A5E9-F3FD66B38DE5}" type="pres">
      <dgm:prSet presAssocID="{2C83940B-5B31-C54A-8561-0887384BD509}" presName="horz1" presStyleCnt="0"/>
      <dgm:spPr/>
    </dgm:pt>
    <dgm:pt modelId="{B1CCEF2F-FE5E-D549-BD69-B85299192077}" type="pres">
      <dgm:prSet presAssocID="{2C83940B-5B31-C54A-8561-0887384BD509}" presName="tx1" presStyleLbl="revTx" presStyleIdx="7" presStyleCnt="8"/>
      <dgm:spPr/>
    </dgm:pt>
    <dgm:pt modelId="{0B330BD3-C60A-064A-8425-ED455F3482B4}" type="pres">
      <dgm:prSet presAssocID="{2C83940B-5B31-C54A-8561-0887384BD509}" presName="vert1" presStyleCnt="0"/>
      <dgm:spPr/>
    </dgm:pt>
  </dgm:ptLst>
  <dgm:cxnLst>
    <dgm:cxn modelId="{A8E17B03-2181-C94E-8D07-A3D38902DE38}" srcId="{7CF33A2E-ABA6-4CC0-B113-D45AFE9B77D2}" destId="{C7F4A638-9C56-AB40-9388-20A4E23183BF}" srcOrd="6" destOrd="0" parTransId="{C9B73B69-2189-B849-B8B6-11CDDD22006C}" sibTransId="{9234A026-5CBB-3648-81A5-FE26E0376B9D}"/>
    <dgm:cxn modelId="{78C76F07-33B5-4741-9DFF-BFEA6F82EBEA}" srcId="{7CF33A2E-ABA6-4CC0-B113-D45AFE9B77D2}" destId="{70DC45DF-2D31-4E20-8186-E551EADB8A63}" srcOrd="2" destOrd="0" parTransId="{E96AE3C6-CDED-47E1-9781-42E4ED3FE917}" sibTransId="{521D4053-654A-4680-9B1A-A0F65B437A53}"/>
    <dgm:cxn modelId="{B1D5852A-1D39-4CA0-84CA-6DF4EFDC00CD}" srcId="{7CF33A2E-ABA6-4CC0-B113-D45AFE9B77D2}" destId="{A5A7A8D3-F6A8-4794-82E7-1F424101426D}" srcOrd="3" destOrd="0" parTransId="{906CB453-9858-40D6-BAA3-DFEC8197452E}" sibTransId="{694C3354-89F9-49D6-8F5D-1075FC057109}"/>
    <dgm:cxn modelId="{711BF930-B5DA-4821-A9E3-AC2D3B8E2301}" type="presOf" srcId="{A9C6D0E9-4124-4466-B9B7-CDF7C521DE76}" destId="{5F74102D-3072-4E52-B150-7EEDA0A3D1BB}" srcOrd="0" destOrd="0" presId="urn:microsoft.com/office/officeart/2008/layout/LinedList"/>
    <dgm:cxn modelId="{999A6F3C-5818-4813-8CE9-3E642A52BC0C}" type="presOf" srcId="{7CF33A2E-ABA6-4CC0-B113-D45AFE9B77D2}" destId="{C144393C-C46A-407D-B9BB-663670DC4BDB}" srcOrd="0" destOrd="0" presId="urn:microsoft.com/office/officeart/2008/layout/LinedList"/>
    <dgm:cxn modelId="{16A5DE54-70FD-427C-AF4E-349888F8A0C0}" type="presOf" srcId="{36A7AE22-B48F-4FC9-8886-3719FC0D28ED}" destId="{148F7830-ADE6-4F78-8DD2-14F6EAC07FE7}" srcOrd="0" destOrd="0" presId="urn:microsoft.com/office/officeart/2008/layout/LinedList"/>
    <dgm:cxn modelId="{7C13EB5A-25AF-458B-B8CD-4718CC291709}" srcId="{7CF33A2E-ABA6-4CC0-B113-D45AFE9B77D2}" destId="{A9C6D0E9-4124-4466-B9B7-CDF7C521DE76}" srcOrd="0" destOrd="0" parTransId="{F5969705-8F60-4900-B415-9FFC94F7D1A0}" sibTransId="{B5ACD89B-8876-4A5B-94A0-CE5E4E1D3980}"/>
    <dgm:cxn modelId="{02694C7C-EF7A-4533-8C63-B8AFCA0A45C6}" type="presOf" srcId="{AB5612B9-23DE-4D43-8851-47E974F47E7D}" destId="{003D3728-7761-44DE-A85C-6E6B0EDB5A80}" srcOrd="0" destOrd="0" presId="urn:microsoft.com/office/officeart/2008/layout/LinedList"/>
    <dgm:cxn modelId="{45F7E082-C0D9-B847-8288-857D4B3773CB}" srcId="{7CF33A2E-ABA6-4CC0-B113-D45AFE9B77D2}" destId="{2C83940B-5B31-C54A-8561-0887384BD509}" srcOrd="7" destOrd="0" parTransId="{F2C8254F-8F29-EA44-A618-A869021E3031}" sibTransId="{55457901-C267-A44E-80F0-D15AD4A65FAC}"/>
    <dgm:cxn modelId="{CD95CA9E-3153-46A9-BA90-7EECFD967AAA}" srcId="{7CF33A2E-ABA6-4CC0-B113-D45AFE9B77D2}" destId="{AB5612B9-23DE-4D43-8851-47E974F47E7D}" srcOrd="1" destOrd="0" parTransId="{D15104D8-A61A-4857-945A-E06EC3A5FC55}" sibTransId="{F7EC7797-17F6-4C1E-9CBD-DC6283A34D9B}"/>
    <dgm:cxn modelId="{51291BA7-41BC-438B-BC92-2E426687EA04}" srcId="{7CF33A2E-ABA6-4CC0-B113-D45AFE9B77D2}" destId="{36A7AE22-B48F-4FC9-8886-3719FC0D28ED}" srcOrd="4" destOrd="0" parTransId="{330416DC-DC96-4C47-A607-D296978B30EF}" sibTransId="{A3D77339-6D4E-495A-92BC-B5DBA393A582}"/>
    <dgm:cxn modelId="{08B3FBB7-9399-4E67-962B-319A1B26B8A9}" type="presOf" srcId="{A5A7A8D3-F6A8-4794-82E7-1F424101426D}" destId="{E461F591-B168-4E8F-885B-CB8BE301C440}" srcOrd="0" destOrd="0" presId="urn:microsoft.com/office/officeart/2008/layout/LinedList"/>
    <dgm:cxn modelId="{C04B44C4-9E0C-4B75-A306-46A66A43C792}" srcId="{7CF33A2E-ABA6-4CC0-B113-D45AFE9B77D2}" destId="{70D2EC19-04AF-4C33-A25D-FACD21B27DB0}" srcOrd="5" destOrd="0" parTransId="{82A90503-B803-4AD4-BD16-ED01D7C57524}" sibTransId="{89F2857B-E178-4E38-BFB3-5F1A5EC01DCA}"/>
    <dgm:cxn modelId="{D1A3C3C8-9DC6-DC40-9D96-97A8552A38CF}" type="presOf" srcId="{2C83940B-5B31-C54A-8561-0887384BD509}" destId="{B1CCEF2F-FE5E-D549-BD69-B85299192077}" srcOrd="0" destOrd="0" presId="urn:microsoft.com/office/officeart/2008/layout/LinedList"/>
    <dgm:cxn modelId="{6AB870D6-ABB2-4E02-81AB-B0B37238CCAC}" type="presOf" srcId="{70D2EC19-04AF-4C33-A25D-FACD21B27DB0}" destId="{FC57D662-BA04-4206-B0D6-92789186EFF0}" srcOrd="0" destOrd="0" presId="urn:microsoft.com/office/officeart/2008/layout/LinedList"/>
    <dgm:cxn modelId="{947360E1-9FBC-E04E-9D75-243BC358F82C}" type="presOf" srcId="{C7F4A638-9C56-AB40-9388-20A4E23183BF}" destId="{576FFB26-D2A4-0C48-AE7B-6BFAD611C322}" srcOrd="0" destOrd="0" presId="urn:microsoft.com/office/officeart/2008/layout/LinedList"/>
    <dgm:cxn modelId="{132299FF-E7C4-4EA1-8B38-A05D8C8A0D09}" type="presOf" srcId="{70DC45DF-2D31-4E20-8186-E551EADB8A63}" destId="{D88098CF-0882-411A-B322-FF6B679572C8}" srcOrd="0" destOrd="0" presId="urn:microsoft.com/office/officeart/2008/layout/LinedList"/>
    <dgm:cxn modelId="{A4526794-6150-421E-A06C-A8BFF1222494}" type="presParOf" srcId="{C144393C-C46A-407D-B9BB-663670DC4BDB}" destId="{6D11891A-3005-4C5B-B97A-AD29316F04E5}" srcOrd="0" destOrd="0" presId="urn:microsoft.com/office/officeart/2008/layout/LinedList"/>
    <dgm:cxn modelId="{7175BF26-68F4-439D-9E77-FE70CE8443A5}" type="presParOf" srcId="{C144393C-C46A-407D-B9BB-663670DC4BDB}" destId="{A5C682F4-5308-4DDF-BF5C-6AB834FC3FAE}" srcOrd="1" destOrd="0" presId="urn:microsoft.com/office/officeart/2008/layout/LinedList"/>
    <dgm:cxn modelId="{ABA48F3F-2EDC-44CB-8AEF-7DE48BCE72CC}" type="presParOf" srcId="{A5C682F4-5308-4DDF-BF5C-6AB834FC3FAE}" destId="{5F74102D-3072-4E52-B150-7EEDA0A3D1BB}" srcOrd="0" destOrd="0" presId="urn:microsoft.com/office/officeart/2008/layout/LinedList"/>
    <dgm:cxn modelId="{292CA894-5E5E-448F-B6B2-1D1EA9577D51}" type="presParOf" srcId="{A5C682F4-5308-4DDF-BF5C-6AB834FC3FAE}" destId="{C2E2C0D8-5862-41CE-A5E8-9830EA683B87}" srcOrd="1" destOrd="0" presId="urn:microsoft.com/office/officeart/2008/layout/LinedList"/>
    <dgm:cxn modelId="{B63D3D5F-3AA2-4E97-926D-A771E4CCE110}" type="presParOf" srcId="{C144393C-C46A-407D-B9BB-663670DC4BDB}" destId="{26C67BB1-B79B-431C-9062-E413C58E9230}" srcOrd="2" destOrd="0" presId="urn:microsoft.com/office/officeart/2008/layout/LinedList"/>
    <dgm:cxn modelId="{C0549350-090D-42C8-9457-54C509CB16BB}" type="presParOf" srcId="{C144393C-C46A-407D-B9BB-663670DC4BDB}" destId="{33771984-1FDC-410A-A08C-040FAE7A94CF}" srcOrd="3" destOrd="0" presId="urn:microsoft.com/office/officeart/2008/layout/LinedList"/>
    <dgm:cxn modelId="{2EC6A963-75ED-4213-935C-0525BFF36B72}" type="presParOf" srcId="{33771984-1FDC-410A-A08C-040FAE7A94CF}" destId="{003D3728-7761-44DE-A85C-6E6B0EDB5A80}" srcOrd="0" destOrd="0" presId="urn:microsoft.com/office/officeart/2008/layout/LinedList"/>
    <dgm:cxn modelId="{DDCE291E-0210-44A2-99ED-596D80F1F0D2}" type="presParOf" srcId="{33771984-1FDC-410A-A08C-040FAE7A94CF}" destId="{C795895E-7E54-43CD-BA0E-05B9DE910A9C}" srcOrd="1" destOrd="0" presId="urn:microsoft.com/office/officeart/2008/layout/LinedList"/>
    <dgm:cxn modelId="{24D309FE-7A5B-4B8A-A2E5-ABCE1ACAE6C7}" type="presParOf" srcId="{C144393C-C46A-407D-B9BB-663670DC4BDB}" destId="{E684972D-BE32-44B9-9987-059C64236B78}" srcOrd="4" destOrd="0" presId="urn:microsoft.com/office/officeart/2008/layout/LinedList"/>
    <dgm:cxn modelId="{2FA4A534-AB93-41BC-8E10-108ED47A693E}" type="presParOf" srcId="{C144393C-C46A-407D-B9BB-663670DC4BDB}" destId="{48302ADE-4C84-40A2-AEF2-8EE80302FEA9}" srcOrd="5" destOrd="0" presId="urn:microsoft.com/office/officeart/2008/layout/LinedList"/>
    <dgm:cxn modelId="{55F2F567-B744-411C-BB1C-F8374B1619CA}" type="presParOf" srcId="{48302ADE-4C84-40A2-AEF2-8EE80302FEA9}" destId="{D88098CF-0882-411A-B322-FF6B679572C8}" srcOrd="0" destOrd="0" presId="urn:microsoft.com/office/officeart/2008/layout/LinedList"/>
    <dgm:cxn modelId="{B5312831-7A2E-49BE-BFC3-8C1B6C51E5D1}" type="presParOf" srcId="{48302ADE-4C84-40A2-AEF2-8EE80302FEA9}" destId="{F6609F52-555E-4343-AC07-5A932830D3C0}" srcOrd="1" destOrd="0" presId="urn:microsoft.com/office/officeart/2008/layout/LinedList"/>
    <dgm:cxn modelId="{DD6B93BC-C1E4-48D3-872A-9011B8E19461}" type="presParOf" srcId="{C144393C-C46A-407D-B9BB-663670DC4BDB}" destId="{7F9A440D-AE90-4254-A9BC-D58F4582D288}" srcOrd="6" destOrd="0" presId="urn:microsoft.com/office/officeart/2008/layout/LinedList"/>
    <dgm:cxn modelId="{70483E0C-6698-4EE1-90F0-D6478051CEF5}" type="presParOf" srcId="{C144393C-C46A-407D-B9BB-663670DC4BDB}" destId="{9353F312-F982-410F-828E-9A4EBE9724DF}" srcOrd="7" destOrd="0" presId="urn:microsoft.com/office/officeart/2008/layout/LinedList"/>
    <dgm:cxn modelId="{65E409AD-85E6-4FAE-A809-DEA63FC08F87}" type="presParOf" srcId="{9353F312-F982-410F-828E-9A4EBE9724DF}" destId="{E461F591-B168-4E8F-885B-CB8BE301C440}" srcOrd="0" destOrd="0" presId="urn:microsoft.com/office/officeart/2008/layout/LinedList"/>
    <dgm:cxn modelId="{E0C79268-6030-4DAF-BADB-F71753EB0396}" type="presParOf" srcId="{9353F312-F982-410F-828E-9A4EBE9724DF}" destId="{04E2F031-4EB9-4269-A8F7-ECEE22E049FB}" srcOrd="1" destOrd="0" presId="urn:microsoft.com/office/officeart/2008/layout/LinedList"/>
    <dgm:cxn modelId="{26290E55-DDB4-41D8-BAA0-27605EA7C2EF}" type="presParOf" srcId="{C144393C-C46A-407D-B9BB-663670DC4BDB}" destId="{B5E41410-23E8-4FB3-8A20-9FC2A1316C9C}" srcOrd="8" destOrd="0" presId="urn:microsoft.com/office/officeart/2008/layout/LinedList"/>
    <dgm:cxn modelId="{DF25FC22-E6A5-452B-800D-1803B9898D50}" type="presParOf" srcId="{C144393C-C46A-407D-B9BB-663670DC4BDB}" destId="{F17BF9CF-DC7C-424A-BF0E-1FF0DE76D913}" srcOrd="9" destOrd="0" presId="urn:microsoft.com/office/officeart/2008/layout/LinedList"/>
    <dgm:cxn modelId="{26059943-567F-40F4-8F2A-B1D75C1E9376}" type="presParOf" srcId="{F17BF9CF-DC7C-424A-BF0E-1FF0DE76D913}" destId="{148F7830-ADE6-4F78-8DD2-14F6EAC07FE7}" srcOrd="0" destOrd="0" presId="urn:microsoft.com/office/officeart/2008/layout/LinedList"/>
    <dgm:cxn modelId="{774961C4-1EEB-45BA-9468-BBE94BBA2ABE}" type="presParOf" srcId="{F17BF9CF-DC7C-424A-BF0E-1FF0DE76D913}" destId="{6BF41D2F-E67F-4ED1-9381-DC4F05700DE1}" srcOrd="1" destOrd="0" presId="urn:microsoft.com/office/officeart/2008/layout/LinedList"/>
    <dgm:cxn modelId="{01552285-A23C-4E96-86DB-133BA0FBDC0A}" type="presParOf" srcId="{C144393C-C46A-407D-B9BB-663670DC4BDB}" destId="{D149BDE7-686B-49EA-AE86-C7FBA2D2183A}" srcOrd="10" destOrd="0" presId="urn:microsoft.com/office/officeart/2008/layout/LinedList"/>
    <dgm:cxn modelId="{D5CD7B9B-709E-4120-B64D-F2EC5C08361F}" type="presParOf" srcId="{C144393C-C46A-407D-B9BB-663670DC4BDB}" destId="{C5F7B08B-D9DC-479B-B51C-5163481E67DA}" srcOrd="11" destOrd="0" presId="urn:microsoft.com/office/officeart/2008/layout/LinedList"/>
    <dgm:cxn modelId="{8AC3D85E-03CA-43A2-8F27-0D0958AE677E}" type="presParOf" srcId="{C5F7B08B-D9DC-479B-B51C-5163481E67DA}" destId="{FC57D662-BA04-4206-B0D6-92789186EFF0}" srcOrd="0" destOrd="0" presId="urn:microsoft.com/office/officeart/2008/layout/LinedList"/>
    <dgm:cxn modelId="{ABD7AF51-49BC-44B4-98F9-281AE848B8E1}" type="presParOf" srcId="{C5F7B08B-D9DC-479B-B51C-5163481E67DA}" destId="{98D0D863-4330-4DA7-AA7D-AA90BB1A0F9F}" srcOrd="1" destOrd="0" presId="urn:microsoft.com/office/officeart/2008/layout/LinedList"/>
    <dgm:cxn modelId="{54A478A9-5B12-154B-83A3-0965571D8065}" type="presParOf" srcId="{C144393C-C46A-407D-B9BB-663670DC4BDB}" destId="{4B09CCA2-5D57-0A4E-953C-970D9DBD7CEA}" srcOrd="12" destOrd="0" presId="urn:microsoft.com/office/officeart/2008/layout/LinedList"/>
    <dgm:cxn modelId="{7DE7D3E5-5C1F-BB47-94F4-F13464993C22}" type="presParOf" srcId="{C144393C-C46A-407D-B9BB-663670DC4BDB}" destId="{1EF42C5A-BDFF-6544-9417-6DE0C776D03F}" srcOrd="13" destOrd="0" presId="urn:microsoft.com/office/officeart/2008/layout/LinedList"/>
    <dgm:cxn modelId="{F818275F-A935-8540-AD56-1509B4AD597A}" type="presParOf" srcId="{1EF42C5A-BDFF-6544-9417-6DE0C776D03F}" destId="{576FFB26-D2A4-0C48-AE7B-6BFAD611C322}" srcOrd="0" destOrd="0" presId="urn:microsoft.com/office/officeart/2008/layout/LinedList"/>
    <dgm:cxn modelId="{57CF178B-E0C6-FC41-9BDB-7F3ED81648F1}" type="presParOf" srcId="{1EF42C5A-BDFF-6544-9417-6DE0C776D03F}" destId="{E9D684B7-8F8F-584D-9478-A665D3E46DA4}" srcOrd="1" destOrd="0" presId="urn:microsoft.com/office/officeart/2008/layout/LinedList"/>
    <dgm:cxn modelId="{0133D3DD-1187-A040-8806-F3D31CC86A0C}" type="presParOf" srcId="{C144393C-C46A-407D-B9BB-663670DC4BDB}" destId="{3832A993-BEF7-DC4D-85F4-2F96BEB441BF}" srcOrd="14" destOrd="0" presId="urn:microsoft.com/office/officeart/2008/layout/LinedList"/>
    <dgm:cxn modelId="{2EEDCF61-F591-2849-A343-1110A169A9A4}" type="presParOf" srcId="{C144393C-C46A-407D-B9BB-663670DC4BDB}" destId="{3EF3B7ED-0B45-E540-A5E9-F3FD66B38DE5}" srcOrd="15" destOrd="0" presId="urn:microsoft.com/office/officeart/2008/layout/LinedList"/>
    <dgm:cxn modelId="{1E9B4E23-271C-EF4F-A7E2-FE4CA3FB1AD6}" type="presParOf" srcId="{3EF3B7ED-0B45-E540-A5E9-F3FD66B38DE5}" destId="{B1CCEF2F-FE5E-D549-BD69-B85299192077}" srcOrd="0" destOrd="0" presId="urn:microsoft.com/office/officeart/2008/layout/LinedList"/>
    <dgm:cxn modelId="{F30F0E06-DA49-E94C-866A-C5B937044D83}" type="presParOf" srcId="{3EF3B7ED-0B45-E540-A5E9-F3FD66B38DE5}" destId="{0B330BD3-C60A-064A-8425-ED455F3482B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350CD-C721-4735-9705-D59B6D1A68A8}">
      <dsp:nvSpPr>
        <dsp:cNvPr id="0" name=""/>
        <dsp:cNvSpPr/>
      </dsp:nvSpPr>
      <dsp:spPr>
        <a:xfrm>
          <a:off x="0" y="1841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C2958F-9E66-4B5F-809A-F4DBDB332FCB}">
      <dsp:nvSpPr>
        <dsp:cNvPr id="0" name=""/>
        <dsp:cNvSpPr/>
      </dsp:nvSpPr>
      <dsp:spPr>
        <a:xfrm>
          <a:off x="0" y="1841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TT NORMS"/>
            </a:rPr>
            <a:t>Уважаемые жильцы и собственники помещений!</a:t>
          </a:r>
          <a:endParaRPr lang="en-US" sz="1800" b="0" kern="1200" dirty="0">
            <a:latin typeface="TT NORMS"/>
          </a:endParaRPr>
        </a:p>
      </dsp:txBody>
      <dsp:txXfrm>
        <a:off x="0" y="1841"/>
        <a:ext cx="8368700" cy="1256040"/>
      </dsp:txXfrm>
    </dsp:sp>
    <dsp:sp modelId="{04F1AB7A-51AC-4BB2-A833-018B916208B8}">
      <dsp:nvSpPr>
        <dsp:cNvPr id="0" name=""/>
        <dsp:cNvSpPr/>
      </dsp:nvSpPr>
      <dsp:spPr>
        <a:xfrm>
          <a:off x="0" y="125788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AAB72-DFF1-4DF2-8AE3-3C0873F907D9}">
      <dsp:nvSpPr>
        <dsp:cNvPr id="0" name=""/>
        <dsp:cNvSpPr/>
      </dsp:nvSpPr>
      <dsp:spPr>
        <a:xfrm>
          <a:off x="0" y="125788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Мы подготовили для вас краткий отчет о выполненных Управляющей компанией работах в ЖК Воробьев дом за апрель 2024 года.</a:t>
          </a:r>
          <a:endParaRPr lang="en-US" sz="1800" kern="1200" dirty="0">
            <a:latin typeface="TT NORMS"/>
          </a:endParaRPr>
        </a:p>
      </dsp:txBody>
      <dsp:txXfrm>
        <a:off x="0" y="1257882"/>
        <a:ext cx="8368700" cy="1256040"/>
      </dsp:txXfrm>
    </dsp:sp>
    <dsp:sp modelId="{45175098-19C2-451B-8C33-49123F36D70C}">
      <dsp:nvSpPr>
        <dsp:cNvPr id="0" name=""/>
        <dsp:cNvSpPr/>
      </dsp:nvSpPr>
      <dsp:spPr>
        <a:xfrm>
          <a:off x="0" y="251392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74A81-403A-4BE9-B2FD-914914CC89CE}">
      <dsp:nvSpPr>
        <dsp:cNvPr id="0" name=""/>
        <dsp:cNvSpPr/>
      </dsp:nvSpPr>
      <dsp:spPr>
        <a:xfrm>
          <a:off x="0" y="251392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на почту </a:t>
          </a:r>
          <a:r>
            <a:rPr lang="en-US" sz="1800" kern="12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kern="12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kern="1200" dirty="0" err="1">
              <a:latin typeface="TT NORMS"/>
            </a:rPr>
            <a:t>Домиленд</a:t>
          </a:r>
          <a:r>
            <a:rPr lang="ru-RU" sz="1800" kern="1200" dirty="0">
              <a:latin typeface="TT NORMS"/>
            </a:rPr>
            <a:t>».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С заботой о вас,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УК Воробьев дом</a:t>
          </a:r>
        </a:p>
      </dsp:txBody>
      <dsp:txXfrm>
        <a:off x="0" y="2513922"/>
        <a:ext cx="8368700" cy="1256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1891A-3005-4C5B-B97A-AD29316F04E5}">
      <dsp:nvSpPr>
        <dsp:cNvPr id="0" name=""/>
        <dsp:cNvSpPr/>
      </dsp:nvSpPr>
      <dsp:spPr>
        <a:xfrm>
          <a:off x="0" y="0"/>
          <a:ext cx="836977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74102D-3072-4E52-B150-7EEDA0A3D1BB}">
      <dsp:nvSpPr>
        <dsp:cNvPr id="0" name=""/>
        <dsp:cNvSpPr/>
      </dsp:nvSpPr>
      <dsp:spPr>
        <a:xfrm>
          <a:off x="0" y="0"/>
          <a:ext cx="8369779" cy="611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0" i="0" u="none" kern="1200" dirty="0"/>
            <a:t>Осмотр и очистка аккумуляторных батарей аварийного освещения</a:t>
          </a:r>
          <a:endParaRPr lang="ru-RU" sz="1900" kern="1200" dirty="0">
            <a:latin typeface="TT NORMS"/>
          </a:endParaRPr>
        </a:p>
      </dsp:txBody>
      <dsp:txXfrm>
        <a:off x="0" y="0"/>
        <a:ext cx="8369779" cy="611861"/>
      </dsp:txXfrm>
    </dsp:sp>
    <dsp:sp modelId="{26C67BB1-B79B-431C-9062-E413C58E9230}">
      <dsp:nvSpPr>
        <dsp:cNvPr id="0" name=""/>
        <dsp:cNvSpPr/>
      </dsp:nvSpPr>
      <dsp:spPr>
        <a:xfrm>
          <a:off x="0" y="611861"/>
          <a:ext cx="8369779" cy="0"/>
        </a:xfrm>
        <a:prstGeom prst="line">
          <a:avLst/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accent2">
              <a:hueOff val="-207909"/>
              <a:satOff val="-11990"/>
              <a:lumOff val="12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03D3728-7761-44DE-A85C-6E6B0EDB5A80}">
      <dsp:nvSpPr>
        <dsp:cNvPr id="0" name=""/>
        <dsp:cNvSpPr/>
      </dsp:nvSpPr>
      <dsp:spPr>
        <a:xfrm>
          <a:off x="0" y="611861"/>
          <a:ext cx="8369779" cy="611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Протяжка электрических соединений установки управления </a:t>
          </a:r>
          <a:r>
            <a:rPr lang="ru-RU" sz="1900" kern="1200" dirty="0" err="1">
              <a:latin typeface="TT NORMS"/>
            </a:rPr>
            <a:t>повысительных</a:t>
          </a:r>
          <a:r>
            <a:rPr lang="ru-RU" sz="1900" kern="1200" dirty="0">
              <a:latin typeface="TT NORMS"/>
            </a:rPr>
            <a:t> насосов системы водоотведения</a:t>
          </a:r>
        </a:p>
      </dsp:txBody>
      <dsp:txXfrm>
        <a:off x="0" y="611861"/>
        <a:ext cx="8369779" cy="611861"/>
      </dsp:txXfrm>
    </dsp:sp>
    <dsp:sp modelId="{E684972D-BE32-44B9-9987-059C64236B78}">
      <dsp:nvSpPr>
        <dsp:cNvPr id="0" name=""/>
        <dsp:cNvSpPr/>
      </dsp:nvSpPr>
      <dsp:spPr>
        <a:xfrm>
          <a:off x="0" y="1223722"/>
          <a:ext cx="8369779" cy="0"/>
        </a:xfrm>
        <a:prstGeom prst="line">
          <a:avLst/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12700" cap="flat" cmpd="sng" algn="ctr">
          <a:solidFill>
            <a:schemeClr val="accent2">
              <a:hueOff val="-415818"/>
              <a:satOff val="-23979"/>
              <a:lumOff val="24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88098CF-0882-411A-B322-FF6B679572C8}">
      <dsp:nvSpPr>
        <dsp:cNvPr id="0" name=""/>
        <dsp:cNvSpPr/>
      </dsp:nvSpPr>
      <dsp:spPr>
        <a:xfrm>
          <a:off x="0" y="1223722"/>
          <a:ext cx="8369779" cy="611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0" i="0" u="none" kern="1200" dirty="0"/>
            <a:t>Техническое обслуживание </a:t>
          </a:r>
          <a:r>
            <a:rPr lang="ru-RU" sz="1900" b="0" i="0" u="none" kern="1200" dirty="0" err="1"/>
            <a:t>электродоводчиков</a:t>
          </a:r>
          <a:endParaRPr lang="ru-RU" sz="1900" kern="1200" dirty="0">
            <a:latin typeface="TT NORMS"/>
          </a:endParaRPr>
        </a:p>
      </dsp:txBody>
      <dsp:txXfrm>
        <a:off x="0" y="1223722"/>
        <a:ext cx="8369779" cy="611861"/>
      </dsp:txXfrm>
    </dsp:sp>
    <dsp:sp modelId="{7F9A440D-AE90-4254-A9BC-D58F4582D288}">
      <dsp:nvSpPr>
        <dsp:cNvPr id="0" name=""/>
        <dsp:cNvSpPr/>
      </dsp:nvSpPr>
      <dsp:spPr>
        <a:xfrm>
          <a:off x="0" y="1835583"/>
          <a:ext cx="8369779" cy="0"/>
        </a:xfrm>
        <a:prstGeom prst="line">
          <a:avLst/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accent2">
              <a:hueOff val="-623727"/>
              <a:satOff val="-35969"/>
              <a:lumOff val="36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461F591-B168-4E8F-885B-CB8BE301C440}">
      <dsp:nvSpPr>
        <dsp:cNvPr id="0" name=""/>
        <dsp:cNvSpPr/>
      </dsp:nvSpPr>
      <dsp:spPr>
        <a:xfrm>
          <a:off x="0" y="1835583"/>
          <a:ext cx="8369779" cy="611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Подготовка дома к весенне-летней эксплуатации</a:t>
          </a:r>
        </a:p>
      </dsp:txBody>
      <dsp:txXfrm>
        <a:off x="0" y="1835583"/>
        <a:ext cx="8369779" cy="611861"/>
      </dsp:txXfrm>
    </dsp:sp>
    <dsp:sp modelId="{B5E41410-23E8-4FB3-8A20-9FC2A1316C9C}">
      <dsp:nvSpPr>
        <dsp:cNvPr id="0" name=""/>
        <dsp:cNvSpPr/>
      </dsp:nvSpPr>
      <dsp:spPr>
        <a:xfrm>
          <a:off x="0" y="2447444"/>
          <a:ext cx="8369779" cy="0"/>
        </a:xfrm>
        <a:prstGeom prst="line">
          <a:avLst/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2700" cap="flat" cmpd="sng" algn="ctr">
          <a:solidFill>
            <a:schemeClr val="accent2">
              <a:hueOff val="-831636"/>
              <a:satOff val="-47959"/>
              <a:lumOff val="49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8F7830-ADE6-4F78-8DD2-14F6EAC07FE7}">
      <dsp:nvSpPr>
        <dsp:cNvPr id="0" name=""/>
        <dsp:cNvSpPr/>
      </dsp:nvSpPr>
      <dsp:spPr>
        <a:xfrm>
          <a:off x="0" y="2447444"/>
          <a:ext cx="8369779" cy="611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Проверка состояния облицовки  фасада</a:t>
          </a:r>
        </a:p>
      </dsp:txBody>
      <dsp:txXfrm>
        <a:off x="0" y="2447444"/>
        <a:ext cx="8369779" cy="611861"/>
      </dsp:txXfrm>
    </dsp:sp>
    <dsp:sp modelId="{D149BDE7-686B-49EA-AE86-C7FBA2D2183A}">
      <dsp:nvSpPr>
        <dsp:cNvPr id="0" name=""/>
        <dsp:cNvSpPr/>
      </dsp:nvSpPr>
      <dsp:spPr>
        <a:xfrm>
          <a:off x="0" y="3059306"/>
          <a:ext cx="8369779" cy="0"/>
        </a:xfrm>
        <a:prstGeom prst="line">
          <a:avLst/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accent2">
              <a:hueOff val="-1039545"/>
              <a:satOff val="-59949"/>
              <a:lumOff val="61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C57D662-BA04-4206-B0D6-92789186EFF0}">
      <dsp:nvSpPr>
        <dsp:cNvPr id="0" name=""/>
        <dsp:cNvSpPr/>
      </dsp:nvSpPr>
      <dsp:spPr>
        <a:xfrm>
          <a:off x="0" y="3059306"/>
          <a:ext cx="8369779" cy="611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Переводи индивидуального теплового пункта в весеннее-летний режим</a:t>
          </a:r>
        </a:p>
      </dsp:txBody>
      <dsp:txXfrm>
        <a:off x="0" y="3059306"/>
        <a:ext cx="8369779" cy="611861"/>
      </dsp:txXfrm>
    </dsp:sp>
    <dsp:sp modelId="{4B09CCA2-5D57-0A4E-953C-970D9DBD7CEA}">
      <dsp:nvSpPr>
        <dsp:cNvPr id="0" name=""/>
        <dsp:cNvSpPr/>
      </dsp:nvSpPr>
      <dsp:spPr>
        <a:xfrm>
          <a:off x="0" y="3671167"/>
          <a:ext cx="8369779" cy="0"/>
        </a:xfrm>
        <a:prstGeom prst="line">
          <a:avLst/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12700" cap="flat" cmpd="sng" algn="ctr">
          <a:solidFill>
            <a:schemeClr val="accent2">
              <a:hueOff val="-1247454"/>
              <a:satOff val="-71938"/>
              <a:lumOff val="73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76FFB26-D2A4-0C48-AE7B-6BFAD611C322}">
      <dsp:nvSpPr>
        <dsp:cNvPr id="0" name=""/>
        <dsp:cNvSpPr/>
      </dsp:nvSpPr>
      <dsp:spPr>
        <a:xfrm>
          <a:off x="0" y="3671167"/>
          <a:ext cx="8369779" cy="611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Уборка тепловых шкафов</a:t>
          </a:r>
        </a:p>
      </dsp:txBody>
      <dsp:txXfrm>
        <a:off x="0" y="3671167"/>
        <a:ext cx="8369779" cy="611861"/>
      </dsp:txXfrm>
    </dsp:sp>
    <dsp:sp modelId="{3832A993-BEF7-DC4D-85F4-2F96BEB441BF}">
      <dsp:nvSpPr>
        <dsp:cNvPr id="0" name=""/>
        <dsp:cNvSpPr/>
      </dsp:nvSpPr>
      <dsp:spPr>
        <a:xfrm>
          <a:off x="0" y="4283028"/>
          <a:ext cx="8369779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1CCEF2F-FE5E-D549-BD69-B85299192077}">
      <dsp:nvSpPr>
        <dsp:cNvPr id="0" name=""/>
        <dsp:cNvSpPr/>
      </dsp:nvSpPr>
      <dsp:spPr>
        <a:xfrm>
          <a:off x="0" y="4283028"/>
          <a:ext cx="8369779" cy="611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Проведение обслуживания системы определения номеров (очистка и настройка камер)</a:t>
          </a:r>
        </a:p>
      </dsp:txBody>
      <dsp:txXfrm>
        <a:off x="0" y="4283028"/>
        <a:ext cx="8369779" cy="611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.pn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AF6CDDF-3478-4257-8525-D23E8860EC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21" t="-220" r="-3025" b="94"/>
          <a:stretch/>
        </p:blipFill>
        <p:spPr>
          <a:xfrm>
            <a:off x="0" y="0"/>
            <a:ext cx="9442049" cy="6861358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7BD990B-C49F-418A-8A51-AFA10CA628E2}"/>
              </a:ext>
            </a:extLst>
          </p:cNvPr>
          <p:cNvSpPr txBox="1">
            <a:spLocks/>
          </p:cNvSpPr>
          <p:nvPr/>
        </p:nvSpPr>
        <p:spPr>
          <a:xfrm>
            <a:off x="353682" y="2691951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900" b="1" dirty="0">
                <a:solidFill>
                  <a:srgbClr val="703C1D"/>
                </a:solidFill>
                <a:latin typeface="TT NORMS"/>
                <a:cs typeface="Calibri Light"/>
              </a:rPr>
              <a:t>Отчёт о проведённых работах в ЖК Воробьев дом</a:t>
            </a:r>
            <a:endParaRPr lang="ru-RU" sz="2900" b="1" dirty="0">
              <a:solidFill>
                <a:srgbClr val="703C1D"/>
              </a:solidFill>
              <a:latin typeface="TT NORMS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636EDDD-8D52-454C-B97F-F63F1621A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34D88D7-CD38-4DA9-B1BD-44543BCD63FB}"/>
              </a:ext>
            </a:extLst>
          </p:cNvPr>
          <p:cNvSpPr txBox="1">
            <a:spLocks/>
          </p:cNvSpPr>
          <p:nvPr/>
        </p:nvSpPr>
        <p:spPr>
          <a:xfrm>
            <a:off x="353683" y="3913997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Апрель 2024 года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Работа с заявками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475318" y="1747251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За апрель 2024 года выполнили 456 заявок через систему «</a:t>
            </a:r>
            <a:r>
              <a:rPr lang="ru-RU" dirty="0" err="1">
                <a:latin typeface="TT NORMS"/>
              </a:rPr>
              <a:t>Домиленд</a:t>
            </a:r>
            <a:r>
              <a:rPr lang="ru-RU" dirty="0">
                <a:latin typeface="TT NORMS"/>
              </a:rPr>
              <a:t>»</a:t>
            </a:r>
          </a:p>
        </p:txBody>
      </p:sp>
      <p:graphicFrame>
        <p:nvGraphicFramePr>
          <p:cNvPr id="2" name="Таблица 10">
            <a:extLst>
              <a:ext uri="{FF2B5EF4-FFF2-40B4-BE49-F238E27FC236}">
                <a16:creationId xmlns:a16="http://schemas.microsoft.com/office/drawing/2014/main" id="{5F80DDCA-9A71-7C09-D569-A292419C3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971792"/>
              </p:ext>
            </p:extLst>
          </p:nvPr>
        </p:nvGraphicFramePr>
        <p:xfrm>
          <a:off x="475318" y="2328574"/>
          <a:ext cx="8193363" cy="2011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121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44159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Тип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4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апрель 2024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441598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TT NORMS"/>
                        </a:rPr>
                        <a:t>Пропуск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1922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428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06848"/>
                  </a:ext>
                </a:extLst>
              </a:tr>
              <a:tr h="762210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T NORMS"/>
                        </a:rPr>
                        <a:t>Диспетчерская служба (в т. ч. аварийные заявки)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Всего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456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6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16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Аварийные заявки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1379C5-27AB-4180-AE43-59969FD9DBE0}"/>
              </a:ext>
            </a:extLst>
          </p:cNvPr>
          <p:cNvSpPr txBox="1"/>
          <p:nvPr/>
        </p:nvSpPr>
        <p:spPr>
          <a:xfrm>
            <a:off x="526774" y="1268083"/>
            <a:ext cx="6052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T NORMS"/>
              </a:rPr>
              <a:t>За истекший период поступила одна аварийная заявка 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3B7B702-615F-0747-55DC-32867D9CD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124138"/>
              </p:ext>
            </p:extLst>
          </p:nvPr>
        </p:nvGraphicFramePr>
        <p:xfrm>
          <a:off x="396000" y="2536894"/>
          <a:ext cx="7886700" cy="1244631"/>
        </p:xfrm>
        <a:graphic>
          <a:graphicData uri="http://schemas.openxmlformats.org/drawingml/2006/table">
            <a:tbl>
              <a:tblPr/>
              <a:tblGrid>
                <a:gridCol w="1495293">
                  <a:extLst>
                    <a:ext uri="{9D8B030D-6E8A-4147-A177-3AD203B41FA5}">
                      <a16:colId xmlns:a16="http://schemas.microsoft.com/office/drawing/2014/main" val="2599243920"/>
                    </a:ext>
                  </a:extLst>
                </a:gridCol>
                <a:gridCol w="1699197">
                  <a:extLst>
                    <a:ext uri="{9D8B030D-6E8A-4147-A177-3AD203B41FA5}">
                      <a16:colId xmlns:a16="http://schemas.microsoft.com/office/drawing/2014/main" val="2576012803"/>
                    </a:ext>
                  </a:extLst>
                </a:gridCol>
                <a:gridCol w="1536559">
                  <a:extLst>
                    <a:ext uri="{9D8B030D-6E8A-4147-A177-3AD203B41FA5}">
                      <a16:colId xmlns:a16="http://schemas.microsoft.com/office/drawing/2014/main" val="473726590"/>
                    </a:ext>
                  </a:extLst>
                </a:gridCol>
                <a:gridCol w="1437035">
                  <a:extLst>
                    <a:ext uri="{9D8B030D-6E8A-4147-A177-3AD203B41FA5}">
                      <a16:colId xmlns:a16="http://schemas.microsoft.com/office/drawing/2014/main" val="3611799606"/>
                    </a:ext>
                  </a:extLst>
                </a:gridCol>
                <a:gridCol w="1718616">
                  <a:extLst>
                    <a:ext uri="{9D8B030D-6E8A-4147-A177-3AD203B41FA5}">
                      <a16:colId xmlns:a16="http://schemas.microsoft.com/office/drawing/2014/main" val="2620773315"/>
                    </a:ext>
                  </a:extLst>
                </a:gridCol>
              </a:tblGrid>
              <a:tr h="3302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дата и время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Помещение, зона, система, оборудование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Описание ситуации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Принятые меры, время и дата устранения (выполнения)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62740"/>
                  </a:ext>
                </a:extLst>
              </a:tr>
              <a:tr h="7770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24.04.2014 (19:53)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кв 150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Протечка образовалась вследствие подтекание гребенки в систем отопления кв 159 (зона ответственности собственника)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Перекрыто теплоснабжение в квартиру 159. Протечка устранена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9743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639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Уборка здания и территории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87111" y="1511458"/>
            <a:ext cx="81431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Tx/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 В апреле 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выполнили следующие работы (кроме ежедневных работ):</a:t>
            </a:r>
          </a:p>
        </p:txBody>
      </p:sp>
      <p:graphicFrame>
        <p:nvGraphicFramePr>
          <p:cNvPr id="9" name="Таблица 4">
            <a:extLst>
              <a:ext uri="{FF2B5EF4-FFF2-40B4-BE49-F238E27FC236}">
                <a16:creationId xmlns:a16="http://schemas.microsoft.com/office/drawing/2014/main" id="{375AFE1E-8501-4DDB-9A7F-E68CB66C34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2587084"/>
              </p:ext>
            </p:extLst>
          </p:nvPr>
        </p:nvGraphicFramePr>
        <p:xfrm>
          <a:off x="387111" y="2113629"/>
          <a:ext cx="8369778" cy="2699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3854">
                  <a:extLst>
                    <a:ext uri="{9D8B030D-6E8A-4147-A177-3AD203B41FA5}">
                      <a16:colId xmlns:a16="http://schemas.microsoft.com/office/drawing/2014/main" val="2304203828"/>
                    </a:ext>
                  </a:extLst>
                </a:gridCol>
                <a:gridCol w="4015924">
                  <a:extLst>
                    <a:ext uri="{9D8B030D-6E8A-4147-A177-3AD203B41FA5}">
                      <a16:colId xmlns:a16="http://schemas.microsoft.com/office/drawing/2014/main" val="3501880701"/>
                    </a:ext>
                  </a:extLst>
                </a:gridCol>
              </a:tblGrid>
              <a:tr h="49092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Вид уборки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Место уборки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007067"/>
                  </a:ext>
                </a:extLst>
              </a:tr>
              <a:tr h="5461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Мытье фасада альпинистами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Подъезде №№ 1, 2, 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242110"/>
                  </a:ext>
                </a:extLst>
              </a:tr>
              <a:tr h="5461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Влажная и сухая протирка въездных ворот в паркинг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Паркинг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969750"/>
                  </a:ext>
                </a:extLst>
              </a:tr>
              <a:tr h="5461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Сухое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обметание потолочных светильников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Подъезде №№ 1, 2, 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765271"/>
                  </a:ext>
                </a:extLst>
              </a:tr>
              <a:tr h="5461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Протирка хром. поручней по периметру дома с применением спец. средств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Подъезде №№ 1, 2, 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030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746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Услуги консьержей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87111" y="1315435"/>
            <a:ext cx="81431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 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За истекший период консьержи стремились создать комфортные условия для жильцов ЖК Воробьев дом: оказывали помощь в принятии заказов, корреспонденции и сопровождали гостей.</a:t>
            </a:r>
          </a:p>
          <a:p>
            <a:pPr>
              <a:buClr>
                <a:srgbClr val="703C1D"/>
              </a:buClr>
            </a:pPr>
            <a:endParaRPr lang="ru-RU" dirty="0">
              <a:latin typeface="TT NORMS"/>
            </a:endParaRPr>
          </a:p>
        </p:txBody>
      </p:sp>
      <p:graphicFrame>
        <p:nvGraphicFramePr>
          <p:cNvPr id="2" name="Таблица 5">
            <a:extLst>
              <a:ext uri="{FF2B5EF4-FFF2-40B4-BE49-F238E27FC236}">
                <a16:creationId xmlns:a16="http://schemas.microsoft.com/office/drawing/2014/main" id="{1A722C66-090E-0600-BA3B-18E8F6AECA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352980"/>
              </p:ext>
            </p:extLst>
          </p:nvPr>
        </p:nvGraphicFramePr>
        <p:xfrm>
          <a:off x="509322" y="2600960"/>
          <a:ext cx="8143134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378">
                  <a:extLst>
                    <a:ext uri="{9D8B030D-6E8A-4147-A177-3AD203B41FA5}">
                      <a16:colId xmlns:a16="http://schemas.microsoft.com/office/drawing/2014/main" val="4267155957"/>
                    </a:ext>
                  </a:extLst>
                </a:gridCol>
                <a:gridCol w="2574595">
                  <a:extLst>
                    <a:ext uri="{9D8B030D-6E8A-4147-A177-3AD203B41FA5}">
                      <a16:colId xmlns:a16="http://schemas.microsoft.com/office/drawing/2014/main" val="4135634367"/>
                    </a:ext>
                  </a:extLst>
                </a:gridCol>
                <a:gridCol w="2854161">
                  <a:extLst>
                    <a:ext uri="{9D8B030D-6E8A-4147-A177-3AD203B41FA5}">
                      <a16:colId xmlns:a16="http://schemas.microsoft.com/office/drawing/2014/main" val="99987506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T NORMS"/>
                        </a:rPr>
                        <a:t>График работы: ежедневно 9:00-21:00</a:t>
                      </a:r>
                    </a:p>
                  </a:txBody>
                  <a:tcPr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722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800" dirty="0">
                        <a:latin typeface="TT NORMS"/>
                      </a:endParaRP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2024 год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в т.ч. Апрель 2024 года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058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dirty="0">
                          <a:latin typeface="TT NORMS"/>
                        </a:rPr>
                        <a:t>Всего выполнено заявок (сопровождение гостей, прием заказов и т.д.)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7 419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2 479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841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093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Фонд капитального ремонта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7" name="Таблица 4">
            <a:extLst>
              <a:ext uri="{FF2B5EF4-FFF2-40B4-BE49-F238E27FC236}">
                <a16:creationId xmlns:a16="http://schemas.microsoft.com/office/drawing/2014/main" id="{4293370A-269C-4FC5-B34E-19C933487F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8424899"/>
              </p:ext>
            </p:extLst>
          </p:nvPr>
        </p:nvGraphicFramePr>
        <p:xfrm>
          <a:off x="605338" y="1275595"/>
          <a:ext cx="8098715" cy="4306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412">
                  <a:extLst>
                    <a:ext uri="{9D8B030D-6E8A-4147-A177-3AD203B41FA5}">
                      <a16:colId xmlns:a16="http://schemas.microsoft.com/office/drawing/2014/main" val="634684207"/>
                    </a:ext>
                  </a:extLst>
                </a:gridCol>
                <a:gridCol w="4028303">
                  <a:extLst>
                    <a:ext uri="{9D8B030D-6E8A-4147-A177-3AD203B41FA5}">
                      <a16:colId xmlns:a16="http://schemas.microsoft.com/office/drawing/2014/main" val="3489391198"/>
                    </a:ext>
                  </a:extLst>
                </a:gridCol>
              </a:tblGrid>
              <a:tr h="54029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Апрель 2024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30139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Остаток средств на начало периода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38 266 213,30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165676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Всего поступило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827 812,91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864215"/>
                  </a:ext>
                </a:extLst>
              </a:tr>
              <a:tr h="30987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i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в том числе проценты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840601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Всего потрачено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618066"/>
                  </a:ext>
                </a:extLst>
              </a:tr>
              <a:tr h="8654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Остаток средств на конец периода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39 094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026,21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7735"/>
                  </a:ext>
                </a:extLst>
              </a:tr>
              <a:tr h="6620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Справочно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: задолженность собственников в фонд капитального ремонта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1 178 368,70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501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431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89F5ED45-B801-4E18-A2B2-86B8904E2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19D06A66-9BBA-4801-A3B2-A80463F2BC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49" t="65" r="-85"/>
          <a:stretch/>
        </p:blipFill>
        <p:spPr>
          <a:xfrm>
            <a:off x="2" y="0"/>
            <a:ext cx="9151788" cy="571439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98FE118-95BA-4BB4-83B3-3CB50E60B1C4}"/>
              </a:ext>
            </a:extLst>
          </p:cNvPr>
          <p:cNvSpPr txBox="1">
            <a:spLocks/>
          </p:cNvSpPr>
          <p:nvPr/>
        </p:nvSpPr>
        <p:spPr>
          <a:xfrm>
            <a:off x="318100" y="2789148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СПАСИБО ЗА</a:t>
            </a:r>
            <a:endParaRPr lang="ru-RU" sz="3600" dirty="0"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ВНИМАНИЕ</a:t>
            </a:r>
            <a:endParaRPr lang="ru-RU" sz="3600" b="1" dirty="0">
              <a:solidFill>
                <a:srgbClr val="703C1D"/>
              </a:solidFill>
              <a:latin typeface="TT NORM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844060E-8268-422E-9A22-0A750B014368}"/>
              </a:ext>
            </a:extLst>
          </p:cNvPr>
          <p:cNvSpPr txBox="1">
            <a:spLocks/>
          </p:cNvSpPr>
          <p:nvPr/>
        </p:nvSpPr>
        <p:spPr>
          <a:xfrm>
            <a:off x="318100" y="4048604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С заботой о вас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881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3DF2942A-2498-4CAB-9469-06E1D1411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8057517"/>
              </p:ext>
            </p:extLst>
          </p:nvPr>
        </p:nvGraphicFramePr>
        <p:xfrm>
          <a:off x="335353" y="545014"/>
          <a:ext cx="8368700" cy="377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210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Ежедневный контроль технического </a:t>
            </a:r>
            <a:r>
              <a:rPr lang="ru-RU" sz="2300" b="1" dirty="0" err="1">
                <a:solidFill>
                  <a:srgbClr val="D8843B"/>
                </a:solidFill>
                <a:latin typeface="TT NORMS"/>
                <a:cs typeface="Calibri Light"/>
              </a:rPr>
              <a:t>сосотояни</a:t>
            </a: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 общего имущества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07FAF4-081B-46CE-97FB-92C345017E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0" y="3595124"/>
            <a:ext cx="1755000" cy="234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934D57-AC5E-40CD-B6B3-0893C243C5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000" y="3595124"/>
            <a:ext cx="1755000" cy="2340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C3AEC90-F5B5-47E2-ADAB-51813FA0F6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" y="3595124"/>
            <a:ext cx="1755000" cy="2340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F44DFDB-FCEA-4676-A736-F4935BC32F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000" y="922876"/>
            <a:ext cx="1755000" cy="2340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2949D48-6519-4A35-B0BD-9106804F00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" y="922876"/>
            <a:ext cx="1755000" cy="234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643EC3C-488A-46E8-B8A9-512EFE0BFE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375" y="922876"/>
            <a:ext cx="1316250" cy="2340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8CA1E58-9E16-4A3B-857D-D4579B88512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375" y="922876"/>
            <a:ext cx="1316250" cy="2340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3C84189-4247-4D12-B8E1-F6C1AEA544E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3595124"/>
            <a:ext cx="1755000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65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200" b="1" dirty="0">
                <a:solidFill>
                  <a:srgbClr val="D8843B"/>
                </a:solidFill>
                <a:latin typeface="TT NORMS"/>
                <a:cs typeface="Calibri Light"/>
              </a:rPr>
              <a:t>Уборка электрощитовых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071EDE-FADF-4CA4-8D2A-E5F2B01C84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0" y="3538000"/>
            <a:ext cx="1836000" cy="244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BA38AF0-C38A-48D0-A692-0357CEA042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731792"/>
            <a:ext cx="1836000" cy="244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D14BF0-1B79-4F9E-897F-D6AC1C7C72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000" y="731792"/>
            <a:ext cx="1836000" cy="2448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619C625-8E4D-4210-A30C-8708F1E204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000" y="3538000"/>
            <a:ext cx="1836000" cy="2448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A8E41ED-37F9-40EE-B25A-05B9E7F5A3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000" y="3538000"/>
            <a:ext cx="1836000" cy="2448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D6F5927-35BB-44E2-B248-3C4E84600B5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000" y="731792"/>
            <a:ext cx="1836000" cy="2448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1823084-F19B-4680-A699-16FC9177F9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731792"/>
            <a:ext cx="1836000" cy="24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12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200" b="1" dirty="0">
                <a:solidFill>
                  <a:srgbClr val="D8843B"/>
                </a:solidFill>
                <a:latin typeface="TT NORMS"/>
                <a:cs typeface="Calibri Light"/>
              </a:rPr>
              <a:t>Организация очистки дренажных колодцев с целью устранения подтекания паркинга 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 descr="Изображение выглядит как на открытом воздухе, колесо, небо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4BA4472C-21A1-F488-8996-1945DE29C7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85" y="1420539"/>
            <a:ext cx="2296685" cy="4084982"/>
          </a:xfrm>
          <a:prstGeom prst="rect">
            <a:avLst/>
          </a:prstGeom>
        </p:spPr>
      </p:pic>
      <p:pic>
        <p:nvPicPr>
          <p:cNvPr id="10" name="Рисунок 9" descr="Изображение выглядит как небо, транспортное средство, Наземный транспорт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A25DEE5D-E030-14BD-C740-36E2529A59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774" y="1420539"/>
            <a:ext cx="2415401" cy="429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28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200" b="1" dirty="0">
                <a:solidFill>
                  <a:srgbClr val="D8843B"/>
                </a:solidFill>
                <a:latin typeface="TT NORMS"/>
                <a:cs typeface="Calibri Light"/>
              </a:rPr>
              <a:t>Мойка фасада альпинистами 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 descr="Изображение выглядит как строительство, на открытом воздухе, фасад, архитектура&#10;&#10;Автоматически созданное описание">
            <a:extLst>
              <a:ext uri="{FF2B5EF4-FFF2-40B4-BE49-F238E27FC236}">
                <a16:creationId xmlns:a16="http://schemas.microsoft.com/office/drawing/2014/main" id="{96D1F3C5-DDDB-E9A8-0503-2D00DD47B0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24" y="1053548"/>
            <a:ext cx="3108464" cy="4144618"/>
          </a:xfrm>
          <a:prstGeom prst="rect">
            <a:avLst/>
          </a:prstGeom>
        </p:spPr>
      </p:pic>
      <p:pic>
        <p:nvPicPr>
          <p:cNvPr id="7" name="Рисунок 6" descr="Изображение выглядит как на открытом воздухе, строительство, небо, город&#10;&#10;Автоматически созданное описание">
            <a:extLst>
              <a:ext uri="{FF2B5EF4-FFF2-40B4-BE49-F238E27FC236}">
                <a16:creationId xmlns:a16="http://schemas.microsoft.com/office/drawing/2014/main" id="{7430C0EE-9D15-7271-D4CB-5699B610A6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51" y="1053546"/>
            <a:ext cx="3108463" cy="414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49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Обследование и замена ламп внутреннего </a:t>
            </a:r>
            <a:b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</a:b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 аварийного освещения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F66876-28F3-4054-AB9F-B368BFFB12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00" y="3662990"/>
            <a:ext cx="1350000" cy="180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12BE16D-B9F9-43A7-B50F-2AF6D440D1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3662990"/>
            <a:ext cx="1350000" cy="1800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3FF78F7-BDB8-42DC-BC98-B681C8E0B8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0" y="3662990"/>
            <a:ext cx="1350000" cy="1800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4FB6310-90F8-4AA2-95A9-51EE38554F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000" y="3662990"/>
            <a:ext cx="1350000" cy="18000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EF2ED6A-CAFE-4CF8-9D8B-F013C9ECDA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0" y="3662990"/>
            <a:ext cx="1350000" cy="1800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BD4FB85-6015-4E91-A392-37C9B100F58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00" y="3662990"/>
            <a:ext cx="1350000" cy="1800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C0FCD23-4B55-49C5-B069-5878A0F21D0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0" y="947114"/>
            <a:ext cx="1350000" cy="1800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C3F9A3E-A71F-4E88-A753-40C601F11BE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000" y="947114"/>
            <a:ext cx="1350000" cy="18000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977AAC7-B4B6-42DA-ACD2-10AD8EB8583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0" y="947114"/>
            <a:ext cx="1350000" cy="1800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40438727-3D62-4330-AB91-363AE4C038E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00" y="947114"/>
            <a:ext cx="1350000" cy="18000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6A8C306-22D8-42BC-ABB3-A96CE21B6A9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00" y="947114"/>
            <a:ext cx="1350000" cy="180000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BBEFCBE-CDE9-4FB3-B821-31B7585B594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947114"/>
            <a:ext cx="135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11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Инженерно-техническое обеспечение	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2" name="Объект 2">
            <a:extLst>
              <a:ext uri="{FF2B5EF4-FFF2-40B4-BE49-F238E27FC236}">
                <a16:creationId xmlns:a16="http://schemas.microsoft.com/office/drawing/2014/main" id="{7D2AC019-1BA8-BDB3-75D2-B063A47322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0034513"/>
              </p:ext>
            </p:extLst>
          </p:nvPr>
        </p:nvGraphicFramePr>
        <p:xfrm>
          <a:off x="387110" y="1061147"/>
          <a:ext cx="8369779" cy="4894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89877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C74713-CB85-44BA-9146-CFD27C754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942828B-4375-46DF-9BAE-C9E65A60A1E1}"/>
              </a:ext>
            </a:extLst>
          </p:cNvPr>
          <p:cNvSpPr txBox="1">
            <a:spLocks/>
          </p:cNvSpPr>
          <p:nvPr/>
        </p:nvSpPr>
        <p:spPr>
          <a:xfrm>
            <a:off x="360000" y="133597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Вывоз мусора</a:t>
            </a:r>
          </a:p>
        </p:txBody>
      </p:sp>
      <p:pic>
        <p:nvPicPr>
          <p:cNvPr id="9" name="Рисунок 7">
            <a:extLst>
              <a:ext uri="{FF2B5EF4-FFF2-40B4-BE49-F238E27FC236}">
                <a16:creationId xmlns:a16="http://schemas.microsoft.com/office/drawing/2014/main" id="{03F038F5-7C05-440B-9482-BDDC61F98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1A6B2C54-152A-4CC1-8737-DB9E69A26431}"/>
              </a:ext>
            </a:extLst>
          </p:cNvPr>
          <p:cNvSpPr txBox="1">
            <a:spLocks/>
          </p:cNvSpPr>
          <p:nvPr/>
        </p:nvSpPr>
        <p:spPr>
          <a:xfrm>
            <a:off x="368179" y="1217484"/>
            <a:ext cx="8018387" cy="1260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T NORMS"/>
              </a:rPr>
              <a:t>Организовали ежедневный сбор и вывоз хозяйственно-бытовых отходов. Ведём раздельный сбор мусора. Строительный мусор вывозится по отдельным заявкам.</a:t>
            </a:r>
          </a:p>
        </p:txBody>
      </p:sp>
      <p:graphicFrame>
        <p:nvGraphicFramePr>
          <p:cNvPr id="2" name="Таблица 10">
            <a:extLst>
              <a:ext uri="{FF2B5EF4-FFF2-40B4-BE49-F238E27FC236}">
                <a16:creationId xmlns:a16="http://schemas.microsoft.com/office/drawing/2014/main" id="{EC188B66-8B02-8830-AFA5-8F6B4BDE09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96744"/>
              </p:ext>
            </p:extLst>
          </p:nvPr>
        </p:nvGraphicFramePr>
        <p:xfrm>
          <a:off x="368179" y="2340000"/>
          <a:ext cx="8407641" cy="255371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802547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802547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802547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bg1"/>
                        </a:solidFill>
                        <a:latin typeface="TT NORMS"/>
                      </a:endParaRPr>
                    </a:p>
                  </a:txBody>
                  <a:tcPr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4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апрель 2024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T NORMS"/>
                        </a:rPr>
                        <a:t>Бытовой мусор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222м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72,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4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06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i="1" dirty="0">
                          <a:solidFill>
                            <a:schemeClr val="tx1"/>
                          </a:solidFill>
                          <a:latin typeface="TT NORMS"/>
                        </a:rPr>
                        <a:t>       в т.ч. РСО</a:t>
                      </a:r>
                      <a:endParaRPr lang="ru-RU" dirty="0">
                        <a:solidFill>
                          <a:schemeClr val="tx1"/>
                        </a:solidFill>
                        <a:latin typeface="TT NORMS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046079"/>
                  </a:ext>
                </a:extLst>
              </a:tr>
              <a:tr h="430279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T NORMS"/>
                        </a:rPr>
                        <a:t>Строительный мусор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Всего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222 м</a:t>
                      </a:r>
                      <a:r>
                        <a:rPr lang="ru-RU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72,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4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м</a:t>
                      </a:r>
                      <a:r>
                        <a:rPr lang="ru-RU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6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Утилизация элементов питания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 кг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-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538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33299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7771</TotalTime>
  <Words>519</Words>
  <Application>Microsoft Office PowerPoint</Application>
  <PresentationFormat>Экран (4:3)</PresentationFormat>
  <Paragraphs>108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TT NORMS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Nikita Andreev</cp:lastModifiedBy>
  <cp:revision>394</cp:revision>
  <dcterms:created xsi:type="dcterms:W3CDTF">2022-01-28T09:16:54Z</dcterms:created>
  <dcterms:modified xsi:type="dcterms:W3CDTF">2024-05-15T20:56:04Z</dcterms:modified>
</cp:coreProperties>
</file>