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23" r:id="rId4"/>
    <p:sldId id="319" r:id="rId5"/>
    <p:sldId id="331" r:id="rId6"/>
    <p:sldId id="258" r:id="rId7"/>
    <p:sldId id="267" r:id="rId8"/>
    <p:sldId id="268" r:id="rId9"/>
    <p:sldId id="270" r:id="rId10"/>
    <p:sldId id="269" r:id="rId11"/>
    <p:sldId id="272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1D"/>
    <a:srgbClr val="D8843B"/>
    <a:srgbClr val="E0AC8C"/>
    <a:srgbClr val="E6B99E"/>
    <a:srgbClr val="C3A9B8"/>
    <a:srgbClr val="E3B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январь 2025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январь 2025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Январь 2025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1A722C66-090E-0600-BA3B-18E8F6AEC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169164"/>
              </p:ext>
            </p:extLst>
          </p:nvPr>
        </p:nvGraphicFramePr>
        <p:xfrm>
          <a:off x="509322" y="2600960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2025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январь 2025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2 892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2 892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081686"/>
              </p:ext>
            </p:extLst>
          </p:nvPr>
        </p:nvGraphicFramePr>
        <p:xfrm>
          <a:off x="605338" y="1275595"/>
          <a:ext cx="8098715" cy="4284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Январь 2025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46 927 497,62₽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916 940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,95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436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i="1" kern="1200" dirty="0">
                        <a:solidFill>
                          <a:schemeClr val="dk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844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438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57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662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1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214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713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336039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Ежедневный контроль технического состояния общего имущества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92C1668-C9E1-4973-917C-88F5CBFB7C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64" y="1260000"/>
            <a:ext cx="1350000" cy="180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89CE6D0-F6B2-4CEC-9013-8D035BF3DA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80000"/>
            <a:ext cx="1350000" cy="180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9096CBA-3E75-4B19-95DF-ACBEF20E61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66" y="3780000"/>
            <a:ext cx="1350000" cy="180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8FC646B-B7A9-46BB-B456-5CDEEB4975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6" y="1260000"/>
            <a:ext cx="1350000" cy="1800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B8E058E-917D-4036-99F5-3C41F7413D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43" y="1260000"/>
            <a:ext cx="1350000" cy="180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25905A5-A29A-45E5-83D3-EA3F81E607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07" y="1260000"/>
            <a:ext cx="1354500" cy="18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A41D766-63B6-4E27-8780-FD1548FAC6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50" y="1260000"/>
            <a:ext cx="1012500" cy="18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9938F9E-0D2C-4598-B7A0-3855F5FC13B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5"/>
          <a:stretch/>
        </p:blipFill>
        <p:spPr>
          <a:xfrm>
            <a:off x="6875990" y="3780000"/>
            <a:ext cx="2163489" cy="1800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A412BF9-5B07-4C32-A9E8-CA982CAF81B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/>
          <a:stretch/>
        </p:blipFill>
        <p:spPr>
          <a:xfrm>
            <a:off x="3734500" y="3780000"/>
            <a:ext cx="296875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6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39473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Обследование и замена ламп внутреннего </a:t>
            </a:r>
            <a:b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</a:b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 аварийного освещения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7D4985A-90F5-4A4A-95B2-A9729CE5E3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3852000"/>
            <a:ext cx="1350000" cy="180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29B7F4D-580B-4E24-A567-15F7448A54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806" y="3852000"/>
            <a:ext cx="1350000" cy="18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B2162C6-7EEA-4DE6-B171-5521BE6DBB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2" y="3852000"/>
            <a:ext cx="1350000" cy="180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CB335AF-3840-4E4A-9604-702D81BB13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38" y="3852000"/>
            <a:ext cx="1350000" cy="180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3D4613A-103C-49FB-A6EF-3581070294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00" y="3852000"/>
            <a:ext cx="1350000" cy="18000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1923815-34A6-4C3E-B732-3D1ACE9A36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26" y="3852000"/>
            <a:ext cx="1012008" cy="1800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E5EE1A5-D3E7-42B2-BC18-75F3404E38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188000"/>
            <a:ext cx="1350000" cy="18000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3D6AF61-DBF3-41C0-9435-E69B3E2278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00" y="1188000"/>
            <a:ext cx="1350000" cy="18000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A8BFF51-B1B0-44E4-AD50-612A9B72730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1188000"/>
            <a:ext cx="1350000" cy="18000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CEB88F9-32ED-421D-A656-21587ABD6E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188000"/>
            <a:ext cx="1350000" cy="180000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8050AB7-F0DC-4E4C-BC78-F9401F6E11C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188000"/>
            <a:ext cx="1350000" cy="18000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7F39930-03B6-4B60-9ED7-11BE876D4BF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1188000"/>
            <a:ext cx="135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2306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аккумуляторов в источнике бесперебойного питания лифтового оборудования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E111E3-1610-4540-AC19-2B9F1A35F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0" y="1530893"/>
            <a:ext cx="2700000" cy="36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DD6BE1-8913-4A34-AC4F-2BEA65AE81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00" y="1530893"/>
            <a:ext cx="2700000" cy="36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9A7A08-6057-4617-AA12-063B8D23C0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00" y="1530893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7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60000" y="133597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68179" y="1217484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EC188B66-8B02-8830-AFA5-8F6B4BDE0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66650"/>
              </p:ext>
            </p:extLst>
          </p:nvPr>
        </p:nvGraphicFramePr>
        <p:xfrm>
          <a:off x="368179" y="2340000"/>
          <a:ext cx="8407641" cy="25537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5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январь 2025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81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,6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81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430279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  <a:endParaRPr lang="ru-RU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</a:t>
                      </a:r>
                      <a:endParaRPr lang="ru-RU" sz="1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81,6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81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475318" y="1747251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январь 2025 года выполнили 533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5F80DDCA-9A71-7C09-D569-A292419C3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729424"/>
              </p:ext>
            </p:extLst>
          </p:nvPr>
        </p:nvGraphicFramePr>
        <p:xfrm>
          <a:off x="475318" y="2328574"/>
          <a:ext cx="8193363" cy="201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5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январь 2025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516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516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17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17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533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533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T NOR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1379C5-27AB-4180-AE43-59969FD9DBE0}"/>
              </a:ext>
            </a:extLst>
          </p:cNvPr>
          <p:cNvSpPr txBox="1"/>
          <p:nvPr/>
        </p:nvSpPr>
        <p:spPr>
          <a:xfrm>
            <a:off x="526774" y="1268083"/>
            <a:ext cx="60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За истекший период устранена одна авария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D9A97A7-02D7-007C-86CE-650784D48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979804"/>
              </p:ext>
            </p:extLst>
          </p:nvPr>
        </p:nvGraphicFramePr>
        <p:xfrm>
          <a:off x="396000" y="2053951"/>
          <a:ext cx="7886699" cy="956267"/>
        </p:xfrm>
        <a:graphic>
          <a:graphicData uri="http://schemas.openxmlformats.org/drawingml/2006/table">
            <a:tbl>
              <a:tblPr/>
              <a:tblGrid>
                <a:gridCol w="1364282">
                  <a:extLst>
                    <a:ext uri="{9D8B030D-6E8A-4147-A177-3AD203B41FA5}">
                      <a16:colId xmlns:a16="http://schemas.microsoft.com/office/drawing/2014/main" val="1036422992"/>
                    </a:ext>
                  </a:extLst>
                </a:gridCol>
                <a:gridCol w="1550320">
                  <a:extLst>
                    <a:ext uri="{9D8B030D-6E8A-4147-A177-3AD203B41FA5}">
                      <a16:colId xmlns:a16="http://schemas.microsoft.com/office/drawing/2014/main" val="2968346253"/>
                    </a:ext>
                  </a:extLst>
                </a:gridCol>
                <a:gridCol w="1401932">
                  <a:extLst>
                    <a:ext uri="{9D8B030D-6E8A-4147-A177-3AD203B41FA5}">
                      <a16:colId xmlns:a16="http://schemas.microsoft.com/office/drawing/2014/main" val="1459611680"/>
                    </a:ext>
                  </a:extLst>
                </a:gridCol>
                <a:gridCol w="1816089">
                  <a:extLst>
                    <a:ext uri="{9D8B030D-6E8A-4147-A177-3AD203B41FA5}">
                      <a16:colId xmlns:a16="http://schemas.microsoft.com/office/drawing/2014/main" val="3649725498"/>
                    </a:ext>
                  </a:extLst>
                </a:gridCol>
                <a:gridCol w="1754076">
                  <a:extLst>
                    <a:ext uri="{9D8B030D-6E8A-4147-A177-3AD203B41FA5}">
                      <a16:colId xmlns:a16="http://schemas.microsoft.com/office/drawing/2014/main" val="1067226701"/>
                    </a:ext>
                  </a:extLst>
                </a:gridCol>
              </a:tblGrid>
              <a:tr h="3012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дата и время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Помещение, зона, система, оборудование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Описание ситуации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kern="1200" dirty="0">
                          <a:solidFill>
                            <a:schemeClr val="bg1"/>
                          </a:solidFill>
                          <a:latin typeface="TT NORMS"/>
                          <a:ea typeface="+mn-ea"/>
                          <a:cs typeface="+mn-cs"/>
                        </a:rPr>
                        <a:t>Принятые меры, время и дата устранения (выполнения)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932128"/>
                  </a:ext>
                </a:extLst>
              </a:tr>
              <a:tr h="4076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31 января 2025 г  07:41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Парковка -1 этаж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 err="1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Свищь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 на редукторе давления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T NORMS"/>
                          <a:ea typeface="+mn-ea"/>
                          <a:cs typeface="+mn-cs"/>
                        </a:rPr>
                        <a:t>Перекрыта вода. Проведена замена редуктора давления.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C1D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900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511458"/>
            <a:ext cx="8143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В январе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выполнили следующие работы (кроме ежедневных работ):</a:t>
            </a: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244672"/>
              </p:ext>
            </p:extLst>
          </p:nvPr>
        </p:nvGraphicFramePr>
        <p:xfrm>
          <a:off x="387111" y="2113629"/>
          <a:ext cx="8369778" cy="3803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3854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4015924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4909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T NORMS"/>
                          <a:ea typeface="+mn-ea"/>
                          <a:cs typeface="+mn-cs"/>
                        </a:rPr>
                        <a:t>Сухое обметание реечного потолка на этажах с помощью ветоши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Прочистка желобов в паркинге и приямков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№№ -1,-2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69750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Сухое удаление пыли с трубопроводов и ПК в паркинге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№№ -1,-2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25532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Дезинфекция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мусорокамер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на этажах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640889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Мытье территории у входных групп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851314"/>
                  </a:ext>
                </a:extLst>
              </a:tr>
              <a:tr h="5461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Демонтаж  елок во входных группах   и зонах ресепшен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147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9545</TotalTime>
  <Words>487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Nikita Andreev</cp:lastModifiedBy>
  <cp:revision>437</cp:revision>
  <dcterms:created xsi:type="dcterms:W3CDTF">2022-01-28T09:16:54Z</dcterms:created>
  <dcterms:modified xsi:type="dcterms:W3CDTF">2025-02-12T21:44:51Z</dcterms:modified>
</cp:coreProperties>
</file>