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23" r:id="rId4"/>
    <p:sldId id="319" r:id="rId5"/>
    <p:sldId id="327" r:id="rId6"/>
    <p:sldId id="330" r:id="rId7"/>
    <p:sldId id="258" r:id="rId8"/>
    <p:sldId id="267" r:id="rId9"/>
    <p:sldId id="268" r:id="rId10"/>
    <p:sldId id="270" r:id="rId11"/>
    <p:sldId id="269" r:id="rId12"/>
    <p:sldId id="272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E6B99E"/>
    <a:srgbClr val="E0AC8C"/>
    <a:srgbClr val="D8843B"/>
    <a:srgbClr val="C3A9B8"/>
    <a:srgbClr val="E3B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ноябрь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ноябрь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2.pn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3.pn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Ноябрь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ноябре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880012"/>
              </p:ext>
            </p:extLst>
          </p:nvPr>
        </p:nvGraphicFramePr>
        <p:xfrm>
          <a:off x="387111" y="2113629"/>
          <a:ext cx="8369778" cy="216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Сухая протирка стен в лифтовых холлах и тамбур-шлюзах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обметание потолочных светильников  на этажах с помощью ветоши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Сухая протирка декоративного стеллажа и панно за стойкой ресепшн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2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30421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ноябрь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27 865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3 022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8586"/>
              </p:ext>
            </p:extLst>
          </p:nvPr>
        </p:nvGraphicFramePr>
        <p:xfrm>
          <a:off x="605338" y="1275595"/>
          <a:ext cx="8098715" cy="428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Ноябрь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44 544 886,88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1 834 204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43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1 186 006,9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46 379 090,88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 123 361,36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234045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1B44098-191C-41F5-AD7B-E82A6F76A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994721"/>
            <a:ext cx="1625059" cy="21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CE7449D-D262-4587-98CE-C7AA2EA695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49" y="994721"/>
            <a:ext cx="2871023" cy="21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08787EC-718F-4F4C-9D63-1EA53F78AD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30" y="994721"/>
            <a:ext cx="1620000" cy="21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C9AF83-B2B7-40FB-87C6-DB90C56A3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69" y="987663"/>
            <a:ext cx="1620000" cy="216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86E450F-9B72-4234-9170-70FEEBA1E7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50" y="3429000"/>
            <a:ext cx="1620000" cy="216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E8192C-EF63-4C4B-9FCE-2DE56EBD83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9" y="3429000"/>
            <a:ext cx="1620000" cy="216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F2B0386-E313-4E96-96FA-31972D6066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30" y="3429000"/>
            <a:ext cx="1620000" cy="216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9DDBBA9-F4AF-48FC-95A2-73F2D0354C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52" y="3429000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C89C8F-546C-4C64-A9F5-00982958B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55" y="2736000"/>
            <a:ext cx="1350000" cy="18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3BDDAE-1143-4753-BDA0-88B969068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828000"/>
            <a:ext cx="1350000" cy="180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C4C64D-00A2-432D-AE36-D88E09DF2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03" y="828000"/>
            <a:ext cx="1350000" cy="180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8B3CF3-330F-4B34-9648-48134C4115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828000"/>
            <a:ext cx="1350000" cy="18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BF38F2D-23B3-4B78-B436-846A074EB4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828000"/>
            <a:ext cx="1350000" cy="18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1B5D49C-132D-425F-9D70-5067FEF83B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55" y="828000"/>
            <a:ext cx="1350000" cy="18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47DF8AE-72AB-4A9C-84F6-32F359F04D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28000"/>
            <a:ext cx="1350000" cy="180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E46CB7-A297-4825-BD13-FADB41C582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3" y="2736000"/>
            <a:ext cx="1350000" cy="180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137387F-8AC9-4F0A-8799-F6A56BFDE6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27" y="2736000"/>
            <a:ext cx="1354500" cy="180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C1D35A9-E89E-4E1E-BA90-DA1A8A9CBA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36" y="4644000"/>
            <a:ext cx="1354219" cy="180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9FE5D86-E3B3-46AB-8EF7-886726BCD1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03" y="4644000"/>
            <a:ext cx="1354219" cy="180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C180120-30B9-41C0-9373-1DDAD418AB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40" y="4644000"/>
            <a:ext cx="1354219" cy="18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797F4F5-DE28-4B4F-9E45-BF00547B9D8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44" y="4644000"/>
            <a:ext cx="1354219" cy="180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E55A68C-CBBC-4A55-BBBA-4AE2930DE64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" y="4644000"/>
            <a:ext cx="1354219" cy="180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B706BE-4BDC-4293-84E9-640D3A3471D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41" y="4644000"/>
            <a:ext cx="1354219" cy="1800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4F88426-3F2C-4297-9F9C-D15A4C3B064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48" y="2736000"/>
            <a:ext cx="1354219" cy="180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EBB279-EE3E-45F9-B81E-79AE5738828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2736000"/>
            <a:ext cx="1354219" cy="180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6FED269-9BE9-4ED2-B97D-7FC06D89D47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2736000"/>
            <a:ext cx="13545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двери в разгрузочной зоне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EABFF4-78E2-4156-B145-A1A87E5C84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512000"/>
            <a:ext cx="2160000" cy="28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95BCF4-8A97-4CDE-B921-28956965D9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512000"/>
            <a:ext cx="2160000" cy="28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433509-6E05-4917-8426-0A45A23A1B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512000"/>
            <a:ext cx="2160000" cy="288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714CA0-575B-4FB6-9C3A-6DFBC8141F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4000" y="1864196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2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Устранение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вандальных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надписей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3F2E1E-D9AF-4D8B-915F-1410DD43B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1" y="1105397"/>
            <a:ext cx="2160000" cy="38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E1E4E4-5DD1-403F-86AC-B3F5D8534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05397"/>
            <a:ext cx="2160000" cy="38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92B622-DA6A-4A07-903D-AC250813C6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89" y="1105397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5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17054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884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95,3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900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,2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ноябрь 2024 года выполнили 395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51083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973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516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286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5 259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534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устранена одна авария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C56BE40-21B0-10E2-480E-788C660FB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98755"/>
              </p:ext>
            </p:extLst>
          </p:nvPr>
        </p:nvGraphicFramePr>
        <p:xfrm>
          <a:off x="396000" y="2481282"/>
          <a:ext cx="8308053" cy="2041021"/>
        </p:xfrm>
        <a:graphic>
          <a:graphicData uri="http://schemas.openxmlformats.org/drawingml/2006/table">
            <a:tbl>
              <a:tblPr/>
              <a:tblGrid>
                <a:gridCol w="1326532">
                  <a:extLst>
                    <a:ext uri="{9D8B030D-6E8A-4147-A177-3AD203B41FA5}">
                      <a16:colId xmlns:a16="http://schemas.microsoft.com/office/drawing/2014/main" val="3141545840"/>
                    </a:ext>
                  </a:extLst>
                </a:gridCol>
                <a:gridCol w="1507423">
                  <a:extLst>
                    <a:ext uri="{9D8B030D-6E8A-4147-A177-3AD203B41FA5}">
                      <a16:colId xmlns:a16="http://schemas.microsoft.com/office/drawing/2014/main" val="2586285647"/>
                    </a:ext>
                  </a:extLst>
                </a:gridCol>
                <a:gridCol w="1363140">
                  <a:extLst>
                    <a:ext uri="{9D8B030D-6E8A-4147-A177-3AD203B41FA5}">
                      <a16:colId xmlns:a16="http://schemas.microsoft.com/office/drawing/2014/main" val="2029817109"/>
                    </a:ext>
                  </a:extLst>
                </a:gridCol>
                <a:gridCol w="1765838">
                  <a:extLst>
                    <a:ext uri="{9D8B030D-6E8A-4147-A177-3AD203B41FA5}">
                      <a16:colId xmlns:a16="http://schemas.microsoft.com/office/drawing/2014/main" val="1862645495"/>
                    </a:ext>
                  </a:extLst>
                </a:gridCol>
                <a:gridCol w="2345120">
                  <a:extLst>
                    <a:ext uri="{9D8B030D-6E8A-4147-A177-3AD203B41FA5}">
                      <a16:colId xmlns:a16="http://schemas.microsoft.com/office/drawing/2014/main" val="387282750"/>
                    </a:ext>
                  </a:extLst>
                </a:gridCol>
              </a:tblGrid>
              <a:tr h="14578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756077"/>
                  </a:ext>
                </a:extLst>
              </a:tr>
              <a:tr h="5831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28.11.2024 г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(16:05)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кв  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Разошелся стояк канализации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Восстановлена герметичность стояка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8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9274</TotalTime>
  <Words>446</Words>
  <Application>Microsoft Macintosh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bratchikov vladimir</cp:lastModifiedBy>
  <cp:revision>433</cp:revision>
  <dcterms:created xsi:type="dcterms:W3CDTF">2022-01-28T09:16:54Z</dcterms:created>
  <dcterms:modified xsi:type="dcterms:W3CDTF">2024-12-10T15:52:18Z</dcterms:modified>
</cp:coreProperties>
</file>